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8" r:id="rId2"/>
  </p:sldMasterIdLst>
  <p:notesMasterIdLst>
    <p:notesMasterId r:id="rId26"/>
  </p:notesMasterIdLst>
  <p:handoutMasterIdLst>
    <p:handoutMasterId r:id="rId27"/>
  </p:handoutMasterIdLst>
  <p:sldIdLst>
    <p:sldId id="256" r:id="rId3"/>
    <p:sldId id="285" r:id="rId4"/>
    <p:sldId id="286" r:id="rId5"/>
    <p:sldId id="287" r:id="rId6"/>
    <p:sldId id="288" r:id="rId7"/>
    <p:sldId id="261" r:id="rId8"/>
    <p:sldId id="271" r:id="rId9"/>
    <p:sldId id="272" r:id="rId10"/>
    <p:sldId id="273" r:id="rId11"/>
    <p:sldId id="274" r:id="rId12"/>
    <p:sldId id="275" r:id="rId13"/>
    <p:sldId id="280" r:id="rId14"/>
    <p:sldId id="282" r:id="rId15"/>
    <p:sldId id="283" r:id="rId16"/>
    <p:sldId id="289" r:id="rId17"/>
    <p:sldId id="277" r:id="rId18"/>
    <p:sldId id="290" r:id="rId19"/>
    <p:sldId id="294" r:id="rId20"/>
    <p:sldId id="292" r:id="rId21"/>
    <p:sldId id="291" r:id="rId22"/>
    <p:sldId id="293" r:id="rId23"/>
    <p:sldId id="278" r:id="rId24"/>
    <p:sldId id="279" r:id="rId25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426" autoAdjust="0"/>
  </p:normalViewPr>
  <p:slideViewPr>
    <p:cSldViewPr snapToGrid="0">
      <p:cViewPr varScale="1">
        <p:scale>
          <a:sx n="83" d="100"/>
          <a:sy n="83" d="100"/>
        </p:scale>
        <p:origin x="686" y="4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1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FD9D2DDA-69D8-473F-A583-B6774B31A77B}" type="datetimeFigureOut">
              <a:rPr lang="ru-RU" smtClean="0"/>
              <a:pPr/>
              <a:t>10.05.2019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02392CCB-FF08-4D29-8DA3-E1FD8604480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153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A01F6DFB-6833-46E4-B515-70E0D9178056}" type="datetimeFigureOut">
              <a:rPr lang="ru-RU" smtClean="0"/>
              <a:pPr/>
              <a:t>10.05.2019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70"/>
            <a:ext cx="5510530" cy="3381851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958706C7-F2C3-48B6-8A22-C484D800B5D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9506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6128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77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pPr/>
              <a:t>10.05.2019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C749032-2A07-4AE8-BA90-74324CAE0C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6002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pPr/>
              <a:t>10.05.2019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C749032-2A07-4AE8-BA90-74324CAE0C8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3826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pPr/>
              <a:t>10.05.2019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C749032-2A07-4AE8-BA90-74324CAE0C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364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pPr/>
              <a:t>10.05.2019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C749032-2A07-4AE8-BA90-74324CAE0C8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4333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pPr/>
              <a:t>10.05.2019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C749032-2A07-4AE8-BA90-74324CAE0C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013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pPr/>
              <a:t>10.05.2019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101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pPr/>
              <a:t>10.05.2019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48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pPr/>
              <a:t>10.05.2019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075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pPr/>
              <a:t>10.05.2019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C749032-2A07-4AE8-BA90-74324CAE0C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385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pPr/>
              <a:t>10.05.2019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C749032-2A07-4AE8-BA90-74324CAE0C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20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pPr/>
              <a:t>10.05.2019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C749032-2A07-4AE8-BA90-74324CAE0C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086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pPr/>
              <a:t>10.05.2019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50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pPr/>
              <a:t>10.05.2019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699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pPr/>
              <a:t>10.05.2019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673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pPr/>
              <a:t>10.05.2019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C749032-2A07-4AE8-BA90-74324CAE0C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019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77187-C200-495F-A386-621319EADA8F}" type="datetimeFigureOut">
              <a:rPr lang="ru-RU" smtClean="0"/>
              <a:pPr/>
              <a:t>10.05.2019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C749032-2A07-4AE8-BA90-74324CAE0C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9593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jpe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ru.wikipedia.org/wiki/%D0%94%D0%B0%D0%B3%D0%B5%D1%81%D1%82%D0%B0%D0%BD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yandex.ru/clck/jsredir?from=yandex.ru;images/search;images;;&amp;text=&amp;etext=2119.T5J8ytqTv_-SB6Une_GDL4_7-5rv-ingl1wBfspOARw2vng07qfe7mbLNodni9CW3UxAW_zNfPMZV43gHfqS3xuttgY0qhN4ZNJmbJyHPz4.c5cf32f8473f7b02258d20236c13d7ce685410cd&amp;uuid=&amp;state=tid_Wvm4RM28ca_MiO4Ne9osTPtpHS9wicjEF5X7fRziVPIHCd9FyQ,,&amp;data=UlNrNmk5WktYejY4cHFySjRXSWhXTWRwNjROVUR3SGZ4d0ZxNlBTblBJdUdvRnZUTTVoTXdhMUZlTFpfOXBMQXh1YU53T2ZHUzk0RnR6d2ZBS0g0OTROU0w1ZVhIQ3ctb1dfblNWSDZtNS0tV1pQUVJIVi10b3Q0ekxkYUJHR05QYzg4YXpaejktM1p0UDdxWUpIQk0wcEF6YzBNcHQ1OA,,&amp;sign=77ba06a49ee7b84d97a619ae6da52bad&amp;keyno=0&amp;b64e=2&amp;l10n=ru" TargetMode="External"/><Relationship Id="rId4" Type="http://schemas.openxmlformats.org/officeDocument/2006/relationships/hyperlink" Target="https://ru.wikipedia.org/wiki/%D0%94%D0%B0%D1%82%D1%83%D0%BD%D1%81%D0%BA%D0%B8%D0%B9_%D1%85%D1%80%D0%B0%D0%BC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295400" y="638355"/>
            <a:ext cx="9601200" cy="6133381"/>
          </a:xfrm>
        </p:spPr>
        <p:txBody>
          <a:bodyPr>
            <a:noAutofit/>
          </a:bodyPr>
          <a:lstStyle/>
          <a:p>
            <a:pPr algn="r"/>
            <a:endParaRPr lang="ru-RU" sz="1200" dirty="0" smtClean="0"/>
          </a:p>
          <a:p>
            <a:pPr algn="r"/>
            <a:endParaRPr lang="ru-RU" sz="1200" dirty="0"/>
          </a:p>
          <a:p>
            <a:pPr algn="r"/>
            <a:endParaRPr lang="ru-RU" sz="1200" dirty="0" smtClean="0"/>
          </a:p>
          <a:p>
            <a:pPr algn="r"/>
            <a:endParaRPr lang="ru-RU" sz="1200" dirty="0"/>
          </a:p>
          <a:p>
            <a:pPr algn="r"/>
            <a:endParaRPr lang="ru-RU" sz="1200" dirty="0"/>
          </a:p>
          <a:p>
            <a:pPr algn="r"/>
            <a:endParaRPr lang="ru-RU" sz="1200" dirty="0" smtClean="0"/>
          </a:p>
          <a:p>
            <a:pPr algn="r"/>
            <a:endParaRPr lang="ru-RU" sz="1200" dirty="0"/>
          </a:p>
          <a:p>
            <a:pPr algn="r"/>
            <a:endParaRPr lang="ru-RU" sz="1200" dirty="0" smtClean="0"/>
          </a:p>
          <a:p>
            <a:pPr algn="r"/>
            <a:endParaRPr lang="ru-RU" sz="1200" dirty="0"/>
          </a:p>
          <a:p>
            <a:pPr algn="r"/>
            <a:endParaRPr lang="ru-RU" sz="1200" dirty="0" smtClean="0"/>
          </a:p>
          <a:p>
            <a:pPr algn="r"/>
            <a:endParaRPr lang="ru-RU" sz="1200" dirty="0"/>
          </a:p>
          <a:p>
            <a:pPr algn="r"/>
            <a:endParaRPr lang="ru-RU" sz="1200" dirty="0" smtClean="0"/>
          </a:p>
          <a:p>
            <a:pPr algn="r"/>
            <a:endParaRPr lang="ru-RU" sz="1200" dirty="0"/>
          </a:p>
          <a:p>
            <a:pPr algn="r"/>
            <a:endParaRPr lang="ru-RU" sz="1200" dirty="0" smtClean="0"/>
          </a:p>
          <a:p>
            <a:pPr algn="r"/>
            <a:endParaRPr lang="ru-RU" sz="3200" b="1" dirty="0" smtClean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pPr algn="r"/>
            <a:r>
              <a:rPr lang="ru-RU" sz="32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«Изучай прежнюю историю – она учитель </a:t>
            </a:r>
            <a:r>
              <a:rPr lang="ru-RU" sz="32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будущего</a:t>
            </a:r>
            <a:r>
              <a:rPr lang="ru-RU" sz="3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».</a:t>
            </a:r>
          </a:p>
          <a:p>
            <a:pPr algn="r"/>
            <a:endParaRPr lang="ru-RU" dirty="0" smtClean="0"/>
          </a:p>
          <a:p>
            <a:pPr algn="r"/>
            <a:endParaRPr lang="ru-RU" sz="1200" dirty="0"/>
          </a:p>
          <a:p>
            <a:pPr algn="r"/>
            <a:endParaRPr lang="ru-RU" sz="1200" dirty="0" smtClean="0"/>
          </a:p>
          <a:p>
            <a:pPr algn="r"/>
            <a:endParaRPr lang="ru-RU" sz="1200" dirty="0"/>
          </a:p>
          <a:p>
            <a:pPr algn="r"/>
            <a:endParaRPr lang="ru-RU" sz="1200" dirty="0" smtClean="0"/>
          </a:p>
          <a:p>
            <a:pPr algn="r"/>
            <a:endParaRPr lang="ru-RU" sz="1200" dirty="0"/>
          </a:p>
          <a:p>
            <a:pPr algn="r"/>
            <a:endParaRPr lang="ru-RU" sz="1200" dirty="0" smtClean="0"/>
          </a:p>
          <a:p>
            <a:pPr algn="r"/>
            <a:endParaRPr lang="ru-RU" sz="1200" dirty="0"/>
          </a:p>
          <a:p>
            <a:pPr algn="r"/>
            <a:endParaRPr lang="ru-RU" sz="1200" dirty="0" smtClean="0"/>
          </a:p>
          <a:p>
            <a:pPr algn="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учеником 4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ГКОУ РД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Новоурадинская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Шамильского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r"/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Ачилаевым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Гаджи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Гитиномагомедовичем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Якубова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Шуайнат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Гитиномагомедовна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классов, </a:t>
            </a:r>
          </a:p>
          <a:p>
            <a:pPr algn="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ГКОУ РД «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Новоурадинская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СОШ Шамильского района».</a:t>
            </a:r>
          </a:p>
          <a:p>
            <a:r>
              <a:rPr lang="ru-RU" sz="1200" b="1" dirty="0"/>
              <a:t> </a:t>
            </a:r>
            <a:endParaRPr lang="ru-RU" sz="1200" dirty="0"/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2803585" y="2429683"/>
            <a:ext cx="7392837" cy="134005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err="1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Шамильский</a:t>
            </a:r>
            <a:r>
              <a:rPr lang="ru-RU" sz="3600" kern="10" spc="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 район</a:t>
            </a:r>
          </a:p>
          <a:p>
            <a:pPr algn="ctr" rtl="0">
              <a:buNone/>
            </a:pPr>
            <a:r>
              <a:rPr lang="ru-RU" sz="3600" kern="1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 Black" panose="020B0A04020102020204" pitchFamily="34" charset="0"/>
              </a:rPr>
              <a:t>«Знаменитые люди нашего села»</a:t>
            </a:r>
            <a:endParaRPr lang="ru-RU" sz="3600" kern="10" spc="0" dirty="0">
              <a:ln w="9525">
                <a:solidFill>
                  <a:srgbClr val="002060"/>
                </a:solidFill>
                <a:round/>
                <a:headEnd/>
                <a:tailEnd/>
              </a:ln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01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7150" y="385985"/>
            <a:ext cx="2588676" cy="1071340"/>
          </a:xfrm>
        </p:spPr>
        <p:txBody>
          <a:bodyPr>
            <a:normAutofit/>
          </a:bodyPr>
          <a:lstStyle/>
          <a:p>
            <a:r>
              <a:rPr lang="ru-RU" sz="6000" b="1" dirty="0" err="1" smtClean="0">
                <a:solidFill>
                  <a:srgbClr val="C00000"/>
                </a:solidFill>
                <a:latin typeface="Monotype Corsiva" panose="03010101010201010101" pitchFamily="66" charset="0"/>
              </a:rPr>
              <a:t>Мачада</a:t>
            </a:r>
            <a:endParaRPr lang="ru-RU" sz="60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42976" y="1534715"/>
            <a:ext cx="4267200" cy="412394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Из </a:t>
            </a: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четырех небольших поселений: Соло, </a:t>
            </a:r>
            <a:r>
              <a:rPr lang="ru-RU" sz="2000" dirty="0" err="1">
                <a:solidFill>
                  <a:srgbClr val="0070C0"/>
                </a:solidFill>
                <a:latin typeface="Arial Black" panose="020B0A04020102020204" pitchFamily="34" charset="0"/>
              </a:rPr>
              <a:t>Чурда</a:t>
            </a: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, </a:t>
            </a:r>
            <a:r>
              <a:rPr lang="ru-RU" sz="2000" dirty="0" err="1">
                <a:solidFill>
                  <a:srgbClr val="0070C0"/>
                </a:solidFill>
                <a:latin typeface="Arial Black" panose="020B0A04020102020204" pitchFamily="34" charset="0"/>
              </a:rPr>
              <a:t>Шулата</a:t>
            </a: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, </a:t>
            </a:r>
            <a:r>
              <a:rPr lang="ru-RU" sz="2000" dirty="0" err="1">
                <a:solidFill>
                  <a:srgbClr val="0070C0"/>
                </a:solidFill>
                <a:latin typeface="Arial Black" panose="020B0A04020102020204" pitchFamily="34" charset="0"/>
              </a:rPr>
              <a:t>Ритли</a:t>
            </a: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 было образовано село </a:t>
            </a:r>
            <a:r>
              <a:rPr lang="ru-RU" sz="2000" dirty="0" err="1">
                <a:solidFill>
                  <a:srgbClr val="0070C0"/>
                </a:solidFill>
                <a:latin typeface="Arial Black" panose="020B0A04020102020204" pitchFamily="34" charset="0"/>
              </a:rPr>
              <a:t>Чолода</a:t>
            </a: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, которое позже назвали </a:t>
            </a:r>
            <a:r>
              <a:rPr lang="ru-RU" sz="2000" dirty="0" err="1">
                <a:solidFill>
                  <a:srgbClr val="0070C0"/>
                </a:solidFill>
                <a:latin typeface="Arial Black" panose="020B0A04020102020204" pitchFamily="34" charset="0"/>
              </a:rPr>
              <a:t>Мачада</a:t>
            </a:r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.</a:t>
            </a:r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65730" y="1534715"/>
            <a:ext cx="5954750" cy="4382107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672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1900" y="450167"/>
            <a:ext cx="2988726" cy="1004665"/>
          </a:xfrm>
        </p:spPr>
        <p:txBody>
          <a:bodyPr>
            <a:normAutofit fontScale="90000"/>
          </a:bodyPr>
          <a:lstStyle/>
          <a:p>
            <a:r>
              <a:rPr lang="ru-RU" sz="6000" b="1" dirty="0" err="1" smtClean="0">
                <a:solidFill>
                  <a:srgbClr val="C00000"/>
                </a:solidFill>
                <a:latin typeface="Monotype Corsiva" panose="03010101010201010101" pitchFamily="66" charset="0"/>
              </a:rPr>
              <a:t>Накитль</a:t>
            </a:r>
            <a:endParaRPr lang="ru-RU" sz="60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55395" y="1772107"/>
            <a:ext cx="3821430" cy="412394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dirty="0" smtClean="0">
                <a:latin typeface="Arial Black" panose="020B0A04020102020204" pitchFamily="34" charset="0"/>
              </a:rPr>
              <a:t>  </a:t>
            </a:r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Аул </a:t>
            </a:r>
            <a:r>
              <a:rPr lang="ru-RU" sz="2000" dirty="0" err="1">
                <a:solidFill>
                  <a:srgbClr val="0070C0"/>
                </a:solidFill>
                <a:latin typeface="Arial Black" panose="020B0A04020102020204" pitchFamily="34" charset="0"/>
              </a:rPr>
              <a:t>Накитль</a:t>
            </a: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 является самым </a:t>
            </a:r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«молодым</a:t>
            </a: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». В 1886 г</a:t>
            </a:r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. проживало </a:t>
            </a: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там 3 семьи из с. </a:t>
            </a:r>
            <a:r>
              <a:rPr lang="ru-RU" sz="2000" dirty="0" err="1">
                <a:solidFill>
                  <a:srgbClr val="0070C0"/>
                </a:solidFill>
                <a:latin typeface="Arial Black" panose="020B0A04020102020204" pitchFamily="34" charset="0"/>
              </a:rPr>
              <a:t>Урада</a:t>
            </a:r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.</a:t>
            </a:r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915024" y="1772107"/>
            <a:ext cx="5661941" cy="4253788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264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2321976" cy="880840"/>
          </a:xfrm>
        </p:spPr>
        <p:txBody>
          <a:bodyPr>
            <a:noAutofit/>
          </a:bodyPr>
          <a:lstStyle/>
          <a:p>
            <a:r>
              <a:rPr lang="ru-RU" sz="5400" b="1" dirty="0" err="1" smtClean="0">
                <a:solidFill>
                  <a:srgbClr val="C00000"/>
                </a:solidFill>
                <a:latin typeface="Monotype Corsiva" panose="03010101010201010101" pitchFamily="66" charset="0"/>
              </a:rPr>
              <a:t>Хотода</a:t>
            </a:r>
            <a:endParaRPr lang="ru-RU" sz="54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65382" y="1691297"/>
            <a:ext cx="4011782" cy="4123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Arial Black" panose="020B0A04020102020204" pitchFamily="34" charset="0"/>
              </a:rPr>
              <a:t>  </a:t>
            </a:r>
            <a:r>
              <a:rPr lang="ru-RU" sz="2000" b="1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Гидатлинский</a:t>
            </a:r>
            <a:r>
              <a:rPr lang="ru-RU" sz="2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аул </a:t>
            </a:r>
            <a:r>
              <a:rPr lang="ru-RU" sz="2000" b="1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Хотода</a:t>
            </a:r>
            <a:r>
              <a:rPr lang="ru-RU" sz="2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являлся родиной храброго </a:t>
            </a:r>
            <a:r>
              <a:rPr lang="ru-RU" sz="2000" b="1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Хочбара</a:t>
            </a:r>
            <a:r>
              <a:rPr lang="ru-RU" sz="2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.    Снимался фильм в архитектурном памятнике федерального значения - боевой башне </a:t>
            </a:r>
            <a:r>
              <a:rPr lang="ru-RU" sz="2000" b="1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Хуршилова</a:t>
            </a:r>
            <a:r>
              <a:rPr lang="ru-RU" sz="2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.</a:t>
            </a:r>
            <a:endParaRPr lang="ru-RU" sz="20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2050" name="Picture 2" descr="C:\Users\admin\Desktop\hello_html_m3f407a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5025" y="1691297"/>
            <a:ext cx="5656701" cy="4058137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199" y="758952"/>
            <a:ext cx="5983357" cy="2797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интересны и быт и одежда 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Гидатлинцев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 даже сейчас женщины 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Гидатля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ходят в национальной одежде. Конечно она стала чуть более современной, но в целом, это та же одежда, что носили наши предки. И мужчины и женщины зимой одевали шубы из выделанной овчины с воротниками до пояса.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122" name="Picture 2" descr="E:\images (2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63" y="762593"/>
            <a:ext cx="4910137" cy="5366894"/>
          </a:xfrm>
          <a:prstGeom prst="rect">
            <a:avLst/>
          </a:prstGeom>
          <a:noFill/>
        </p:spPr>
      </p:pic>
      <p:pic>
        <p:nvPicPr>
          <p:cNvPr id="5123" name="Picture 3" descr="E:\39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844" y="3008243"/>
            <a:ext cx="5741023" cy="310100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304354" y="495300"/>
            <a:ext cx="4266667" cy="426666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85800" y="1257300"/>
            <a:ext cx="4724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Женщины одевали брюки шаровары, широкие платья. На голову одевали «г1оркь», с парчовой насадкой. Сверху этого «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г!оркьа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женщины одевали и по сей день одевают  «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х!от!ол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чаба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098" name="Picture 2" descr="E:\46902572_311989126321895_6341970634388432613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495" y="2628633"/>
            <a:ext cx="4572000" cy="4140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3049" y="271684"/>
            <a:ext cx="10229851" cy="6129116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Arial Black" panose="020B0A04020102020204" pitchFamily="34" charset="0"/>
              </a:rPr>
              <a:t>    </a:t>
            </a:r>
            <a:r>
              <a:rPr lang="ru-RU" sz="2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Из </a:t>
            </a:r>
            <a:r>
              <a:rPr lang="ru-RU" sz="2200" dirty="0">
                <a:solidFill>
                  <a:srgbClr val="002060"/>
                </a:solidFill>
                <a:latin typeface="Arial Black" panose="020B0A04020102020204" pitchFamily="34" charset="0"/>
              </a:rPr>
              <a:t>ученых-арабистов особо необходимо отметить лица, достигшие высоких постов администрирования;</a:t>
            </a:r>
            <a:br>
              <a:rPr lang="ru-RU" sz="22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         в </a:t>
            </a:r>
            <a:r>
              <a:rPr lang="ru-RU" sz="2200" dirty="0">
                <a:solidFill>
                  <a:srgbClr val="002060"/>
                </a:solidFill>
                <a:latin typeface="Arial Black" panose="020B0A04020102020204" pitchFamily="34" charset="0"/>
              </a:rPr>
              <a:t>разных местах в разные времена:</a:t>
            </a:r>
            <a:br>
              <a:rPr lang="ru-RU" sz="22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Ибрагим-Хаджи из </a:t>
            </a:r>
            <a:r>
              <a:rPr lang="ru-RU" sz="2200" dirty="0">
                <a:solidFill>
                  <a:srgbClr val="002060"/>
                </a:solidFill>
                <a:latin typeface="Arial Black" panose="020B0A04020102020204" pitchFamily="34" charset="0"/>
              </a:rPr>
              <a:t>с. </a:t>
            </a:r>
            <a:r>
              <a:rPr lang="ru-RU" sz="2200" dirty="0" err="1">
                <a:solidFill>
                  <a:srgbClr val="002060"/>
                </a:solidFill>
                <a:latin typeface="Arial Black" panose="020B0A04020102020204" pitchFamily="34" charset="0"/>
              </a:rPr>
              <a:t>Урада</a:t>
            </a:r>
            <a:r>
              <a:rPr lang="ru-RU" sz="2200" dirty="0">
                <a:solidFill>
                  <a:srgbClr val="002060"/>
                </a:solidFill>
                <a:latin typeface="Arial Black" panose="020B0A04020102020204" pitchFamily="34" charset="0"/>
              </a:rPr>
              <a:t> свыше четырех лет работал шерифом гор. Мекки, а впоследствии по возвращении на </a:t>
            </a:r>
            <a:r>
              <a:rPr lang="ru-RU" sz="2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родину </a:t>
            </a:r>
            <a:r>
              <a:rPr lang="ru-RU" sz="2200" dirty="0">
                <a:solidFill>
                  <a:srgbClr val="002060"/>
                </a:solidFill>
                <a:latin typeface="Arial Black" panose="020B0A04020102020204" pitchFamily="34" charset="0"/>
              </a:rPr>
              <a:t>благодаря своим воззваниям к народу Дагестана стал главным </a:t>
            </a:r>
            <a:r>
              <a:rPr lang="ru-RU" sz="2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вдохновителем </a:t>
            </a:r>
            <a:r>
              <a:rPr lang="ru-RU" sz="2200" dirty="0">
                <a:solidFill>
                  <a:srgbClr val="002060"/>
                </a:solidFill>
                <a:latin typeface="Arial Black" panose="020B0A04020102020204" pitchFamily="34" charset="0"/>
              </a:rPr>
              <a:t>и организатором разгрома Надир-шаха на землях </a:t>
            </a:r>
            <a:r>
              <a:rPr lang="ru-RU" sz="22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Аваристана</a:t>
            </a:r>
            <a:r>
              <a:rPr lang="ru-RU" sz="2200" dirty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  <a:br>
              <a:rPr lang="ru-RU" sz="22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200" dirty="0">
                <a:solidFill>
                  <a:srgbClr val="002060"/>
                </a:solidFill>
                <a:latin typeface="Arial Black" panose="020B0A04020102020204" pitchFamily="34" charset="0"/>
              </a:rPr>
              <a:t>Умер от чумы в 1770 г.</a:t>
            </a:r>
            <a:br>
              <a:rPr lang="ru-RU" sz="22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</a:t>
            </a:r>
            <a:r>
              <a:rPr lang="ru-RU" sz="22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Муртазаали</a:t>
            </a:r>
            <a:r>
              <a:rPr lang="ru-RU" sz="2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из </a:t>
            </a:r>
            <a:r>
              <a:rPr lang="ru-RU" sz="22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Урада</a:t>
            </a:r>
            <a:r>
              <a:rPr lang="ru-RU" sz="2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, был </a:t>
            </a:r>
            <a:r>
              <a:rPr lang="ru-RU" sz="2200" dirty="0">
                <a:solidFill>
                  <a:srgbClr val="002060"/>
                </a:solidFill>
                <a:latin typeface="Arial Black" panose="020B0A04020102020204" pitchFamily="34" charset="0"/>
              </a:rPr>
              <a:t>муфтием имамата Шамиля в течение I0 лет. После заключения перемирия с колонизаторами работал председателем шариатского суда в гор. Темир-хан-Шура. Умер в 1865 г.</a:t>
            </a:r>
            <a:br>
              <a:rPr lang="ru-RU" sz="22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 </a:t>
            </a:r>
            <a:r>
              <a:rPr lang="ru-RU" sz="22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Халуси</a:t>
            </a:r>
            <a:r>
              <a:rPr lang="ru-RU" sz="2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latin typeface="Arial Black" panose="020B0A04020102020204" pitchFamily="34" charset="0"/>
              </a:rPr>
              <a:t>Омар, сын Мухаммада-Али </a:t>
            </a:r>
            <a:r>
              <a:rPr lang="ru-RU" sz="2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из </a:t>
            </a:r>
            <a:r>
              <a:rPr lang="ru-RU" sz="22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Гидатли</a:t>
            </a:r>
            <a:r>
              <a:rPr lang="ru-RU" sz="2200" dirty="0">
                <a:solidFill>
                  <a:srgbClr val="002060"/>
                </a:solidFill>
                <a:latin typeface="Arial Black" panose="020B0A04020102020204" pitchFamily="34" charset="0"/>
              </a:rPr>
              <a:t>, работал </a:t>
            </a:r>
            <a:r>
              <a:rPr lang="ru-RU" sz="2200" dirty="0" err="1">
                <a:solidFill>
                  <a:srgbClr val="002060"/>
                </a:solidFill>
                <a:latin typeface="Arial Black" panose="020B0A04020102020204" pitchFamily="34" charset="0"/>
              </a:rPr>
              <a:t>шейхул</a:t>
            </a:r>
            <a:r>
              <a:rPr lang="ru-RU" sz="22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исламом </a:t>
            </a:r>
            <a:r>
              <a:rPr lang="ru-RU" sz="2200" dirty="0">
                <a:solidFill>
                  <a:srgbClr val="002060"/>
                </a:solidFill>
                <a:latin typeface="Arial Black" panose="020B0A04020102020204" pitchFamily="34" charset="0"/>
              </a:rPr>
              <a:t>Османской империи в Стамбуле. Умер в 1924 г.</a:t>
            </a:r>
            <a:br>
              <a:rPr lang="ru-RU" sz="22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 </a:t>
            </a:r>
            <a:r>
              <a:rPr lang="ru-RU" sz="22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Омарил</a:t>
            </a:r>
            <a:r>
              <a:rPr lang="ru-RU" sz="2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latin typeface="Arial Black" panose="020B0A04020102020204" pitchFamily="34" charset="0"/>
              </a:rPr>
              <a:t>Мухаммад </a:t>
            </a:r>
            <a:r>
              <a:rPr lang="ru-RU" sz="2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из </a:t>
            </a:r>
            <a:r>
              <a:rPr lang="ru-RU" sz="2200" dirty="0">
                <a:solidFill>
                  <a:srgbClr val="002060"/>
                </a:solidFill>
                <a:latin typeface="Arial Black" panose="020B0A04020102020204" pitchFamily="34" charset="0"/>
              </a:rPr>
              <a:t>с. </a:t>
            </a:r>
            <a:r>
              <a:rPr lang="ru-RU" sz="2200" dirty="0" err="1">
                <a:solidFill>
                  <a:srgbClr val="002060"/>
                </a:solidFill>
                <a:latin typeface="Arial Black" panose="020B0A04020102020204" pitchFamily="34" charset="0"/>
              </a:rPr>
              <a:t>Тидиб</a:t>
            </a:r>
            <a:r>
              <a:rPr lang="ru-RU" sz="2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, </a:t>
            </a:r>
            <a:r>
              <a:rPr lang="ru-RU" sz="2200" dirty="0">
                <a:solidFill>
                  <a:srgbClr val="002060"/>
                </a:solidFill>
                <a:latin typeface="Arial Black" panose="020B0A04020102020204" pitchFamily="34" charset="0"/>
              </a:rPr>
              <a:t>в течение 4-х лет </a:t>
            </a:r>
            <a:r>
              <a:rPr lang="ru-RU" sz="2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работал </a:t>
            </a:r>
            <a:r>
              <a:rPr lang="ru-RU" sz="2200" dirty="0">
                <a:solidFill>
                  <a:srgbClr val="002060"/>
                </a:solidFill>
                <a:latin typeface="Arial Black" panose="020B0A04020102020204" pitchFamily="34" charset="0"/>
              </a:rPr>
              <a:t>председателем шариатского суда </a:t>
            </a:r>
            <a:r>
              <a:rPr lang="ru-RU" sz="22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Гунибского</a:t>
            </a:r>
            <a:r>
              <a:rPr lang="ru-RU" sz="2200" dirty="0">
                <a:solidFill>
                  <a:srgbClr val="002060"/>
                </a:solidFill>
                <a:latin typeface="Arial Black" panose="020B0A04020102020204" pitchFamily="34" charset="0"/>
              </a:rPr>
              <a:t> округа «</a:t>
            </a:r>
            <a:r>
              <a:rPr lang="ru-RU" sz="22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МахIкаматул</a:t>
            </a:r>
            <a:r>
              <a:rPr lang="ru-RU" sz="22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Arial Black" panose="020B0A04020102020204" pitchFamily="34" charset="0"/>
              </a:rPr>
              <a:t>шаргIият</a:t>
            </a:r>
            <a:r>
              <a:rPr lang="ru-RU" sz="2200" dirty="0">
                <a:solidFill>
                  <a:srgbClr val="002060"/>
                </a:solidFill>
                <a:latin typeface="Arial Black" panose="020B0A04020102020204" pitchFamily="34" charset="0"/>
              </a:rPr>
              <a:t>» и другие.</a:t>
            </a:r>
            <a:r>
              <a:rPr lang="ru-RU" sz="2200" dirty="0">
                <a:latin typeface="Arial Black" panose="020B0A04020102020204" pitchFamily="34" charset="0"/>
              </a:rPr>
              <a:t/>
            </a:r>
            <a:br>
              <a:rPr lang="ru-RU" sz="2200" dirty="0">
                <a:latin typeface="Arial Black" panose="020B0A04020102020204" pitchFamily="34" charset="0"/>
              </a:rPr>
            </a:br>
            <a:endParaRPr lang="ru-RU" sz="2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9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363853" y="634999"/>
            <a:ext cx="5449455" cy="493452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Много 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вышло из </a:t>
            </a:r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Гидатля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ученых, спортсменов, прославляющих свою малую Родину. Генерал-полковник  </a:t>
            </a:r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Танкаев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М .Т., </a:t>
            </a:r>
            <a:r>
              <a:rPr lang="ru-RU" sz="20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Хамидов.А.И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.- 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профессор 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медицины, Магомед </a:t>
            </a:r>
            <a:r>
              <a:rPr lang="ru-RU" sz="20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Хандиев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–создатель аварской азбуки, грамматики и хрестоматии. И многие-многие  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другие… Я могу продолжить этот список очень 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долго…</a:t>
            </a:r>
          </a:p>
          <a:p>
            <a:pPr marL="4572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</a:t>
            </a:r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7170" name="Picture 2" descr="E:\image (6).jpeg"/>
          <p:cNvPicPr>
            <a:picLocks noChangeAspect="1" noChangeArrowheads="1"/>
          </p:cNvPicPr>
          <p:nvPr/>
        </p:nvPicPr>
        <p:blipFill rotWithShape="1">
          <a:blip r:embed="rId2" cstate="print"/>
          <a:srcRect l="10283" r="10035"/>
          <a:stretch/>
        </p:blipFill>
        <p:spPr bwMode="auto">
          <a:xfrm>
            <a:off x="1691698" y="35155"/>
            <a:ext cx="2903393" cy="4047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bioraf.ru/ahmed-isaevich-hamidov-rodilsya-15-yanvarya-1940-goda-v-kreste/9388_html_60ec151c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965" r="16995" b="33428"/>
          <a:stretch/>
        </p:blipFill>
        <p:spPr bwMode="auto">
          <a:xfrm>
            <a:off x="272841" y="3010001"/>
            <a:ext cx="2911685" cy="363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rada.ru/images/sela/gidatl/tidib/lichnosti/Magomed_Handie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461" y="3010001"/>
            <a:ext cx="2649393" cy="363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05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6327" y="1284577"/>
            <a:ext cx="5347855" cy="4576474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Один из выдающихся деятелей в области политики, общественности, спорта.</a:t>
            </a:r>
          </a:p>
          <a:p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Человек, которому подражало подрастающее поколение, и останется имя вечно в памяти людей; пример добра, мужества и справедливости; человек «Легенда» – гордость  </a:t>
            </a:r>
            <a:r>
              <a:rPr lang="ru-RU" sz="20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Гидатлинцев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r>
              <a:rPr lang="ru-RU" sz="2000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Асиятилов</a:t>
            </a:r>
            <a:r>
              <a:rPr lang="ru-RU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Суракат</a:t>
            </a:r>
            <a:r>
              <a:rPr lang="ru-RU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Хавалович</a:t>
            </a:r>
            <a:r>
              <a:rPr lang="ru-RU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.</a:t>
            </a:r>
          </a:p>
          <a:p>
            <a:r>
              <a:rPr lang="ru-RU" sz="2000" dirty="0"/>
              <a:t/>
            </a:r>
            <a:br>
              <a:rPr lang="ru-RU" sz="2000" dirty="0"/>
            </a:br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dirty="0"/>
          </a:p>
        </p:txBody>
      </p:sp>
      <p:pic>
        <p:nvPicPr>
          <p:cNvPr id="4098" name="Picture 2" descr="http://itd1.mycdn.me/image?id=857389858175&amp;t=20&amp;plc=WEB&amp;tkn=*2rJmWcWjcZpN3ypKYIwj2d8r4C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9"/>
          <a:stretch/>
        </p:blipFill>
        <p:spPr bwMode="auto">
          <a:xfrm>
            <a:off x="5972086" y="1395664"/>
            <a:ext cx="5732183" cy="3998372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68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6921" y="1228436"/>
            <a:ext cx="5521756" cy="4429413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Родился </a:t>
            </a: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1 августа 1932 г</a:t>
            </a:r>
            <a:r>
              <a:rPr 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Свою 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трудовую деятельность начал в 18-летнем возрасте в 1950 году учителем </a:t>
            </a:r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Урадинской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семилетней школы в родном селе. 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</a:t>
            </a:r>
          </a:p>
          <a:p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С 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молодых лет </a:t>
            </a:r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Суракат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Хавалович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Асиятилов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являлся примером спортивной доблести и человеческой порядочности для дагестанской молодёжи. С 60-х годов имя борца </a:t>
            </a:r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Сураката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Асиятилова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стало широко известно в нашей стране. Он стал первым среди дагестанцев чемпионом СССР по самбо, абсолютным чемпионом СССР по вольной борьбе, завоевал десятки других громких спортивных титулов. </a:t>
            </a:r>
            <a:b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912" y="201179"/>
            <a:ext cx="3194058" cy="3445163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269"/>
          <a:stretch/>
        </p:blipFill>
        <p:spPr>
          <a:xfrm>
            <a:off x="6308435" y="1843933"/>
            <a:ext cx="2659363" cy="3604817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978" y="3837532"/>
            <a:ext cx="3267456" cy="2602992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699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728" y="221672"/>
            <a:ext cx="2867041" cy="4199725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35538" y="1275339"/>
            <a:ext cx="6480898" cy="4996151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Arial Black" panose="020B0A04020102020204" pitchFamily="34" charset="0"/>
              </a:rPr>
              <a:t>Депутат Народного Собрания Республики Дагестан, председатель Комитета по межнациональным отношениям, делам общественных и религиозных объединений; </a:t>
            </a:r>
            <a:r>
              <a:rPr lang="ru-RU" sz="1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доцент </a:t>
            </a:r>
            <a:r>
              <a:rPr lang="ru-RU" sz="1800" b="1" dirty="0">
                <a:solidFill>
                  <a:srgbClr val="002060"/>
                </a:solidFill>
                <a:latin typeface="Arial Black" panose="020B0A04020102020204" pitchFamily="34" charset="0"/>
              </a:rPr>
              <a:t>Дагестанского государственного университета; с 1994 г. — организатор и глава Исламской партии Дагестана; в марте 1995 г. был избран депутатом Народного собрания РД по </a:t>
            </a:r>
            <a:r>
              <a:rPr lang="ru-RU" sz="18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Хебдинскому</a:t>
            </a:r>
            <a:r>
              <a:rPr lang="ru-RU" sz="1800" b="1" dirty="0">
                <a:solidFill>
                  <a:srgbClr val="002060"/>
                </a:solidFill>
                <a:latin typeface="Arial Black" panose="020B0A04020102020204" pitchFamily="34" charset="0"/>
              </a:rPr>
              <a:t> территориальному округу, возглавил парламентский Комитет по межнациональным отношениям, внешним связям, делам общественных и религиозных организаций; в марте 1999 г. вновь был избран депутатом Народного Собрания и парламентского </a:t>
            </a:r>
            <a:r>
              <a:rPr lang="ru-RU" sz="1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комитета.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latin typeface="Arial Black" panose="020B0A04020102020204" pitchFamily="34" charset="0"/>
              </a:rPr>
              <a:t>У</a:t>
            </a:r>
            <a:r>
              <a:rPr lang="ru-RU" sz="1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мер </a:t>
            </a:r>
            <a:r>
              <a:rPr lang="ru-RU" sz="1800" b="1" dirty="0">
                <a:solidFill>
                  <a:srgbClr val="002060"/>
                </a:solidFill>
                <a:latin typeface="Arial Black" panose="020B0A04020102020204" pitchFamily="34" charset="0"/>
              </a:rPr>
              <a:t>14 апреля 2011 </a:t>
            </a:r>
            <a:r>
              <a:rPr lang="ru-RU" sz="1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года и похоронен в </a:t>
            </a:r>
            <a:r>
              <a:rPr lang="ru-RU" sz="1800" b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с.Новая</a:t>
            </a:r>
            <a:r>
              <a:rPr lang="ru-RU" sz="1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Урада</a:t>
            </a:r>
            <a:r>
              <a:rPr lang="ru-RU" sz="1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  <a:endParaRPr lang="ru-RU" sz="1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5"/>
          <a:stretch/>
        </p:blipFill>
        <p:spPr>
          <a:xfrm>
            <a:off x="9036443" y="2604654"/>
            <a:ext cx="2906175" cy="4016523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590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154" y="1216026"/>
            <a:ext cx="4262191" cy="781050"/>
          </a:xfrm>
        </p:spPr>
        <p:txBody>
          <a:bodyPr>
            <a:noAutofit/>
          </a:bodyPr>
          <a:lstStyle/>
          <a:p>
            <a:r>
              <a:rPr lang="ru-RU" sz="4000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Шамильский</a:t>
            </a:r>
            <a:r>
              <a:rPr lang="ru-RU" sz="40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район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6761" y="2306185"/>
            <a:ext cx="5595257" cy="4257900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Arial Black" panose="020B0A04020102020204" pitchFamily="34" charset="0"/>
              </a:rPr>
              <a:t>   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Район </a:t>
            </a: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расположен в 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юго-западной части</a:t>
            </a: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 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  <a:hlinkClick r:id="rId2" tooltip="Дагестан"/>
              </a:rPr>
              <a:t>Дагестана</a:t>
            </a: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 и граничит: с </a:t>
            </a:r>
            <a:r>
              <a:rPr lang="ru-RU" sz="28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Цумадинским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Ахвахским</a:t>
            </a: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Arial Black" panose="020B0A04020102020204" pitchFamily="34" charset="0"/>
              </a:rPr>
              <a:t>Хунзахским</a:t>
            </a: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Чародинским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и </a:t>
            </a:r>
            <a:r>
              <a:rPr lang="ru-RU" sz="28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Тляратинским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районами. </a:t>
            </a: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Площадь территории — 920 км²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</a:p>
          <a:p>
            <a:endParaRPr lang="ru-RU" sz="1800" dirty="0">
              <a:latin typeface="Arial Black" panose="020B0A04020102020204" pitchFamily="34" charset="0"/>
            </a:endParaRPr>
          </a:p>
        </p:txBody>
      </p:sp>
      <p:pic>
        <p:nvPicPr>
          <p:cNvPr id="1028" name="Picture 4" descr="https://upload.wikimedia.org/wikipedia/commons/e/ea/Coat_of_Arms_of_Shamilsky_rayon_%28Dagestan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077" y="740002"/>
            <a:ext cx="109537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mycdn.me/image?id=850483097169&amp;t=3&amp;plc=WEB&amp;tkn=*eUE1DcjxH-Lo2toaM7CVQaFUfvQ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2" y="562768"/>
            <a:ext cx="5696517" cy="5696517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65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22109" y="258618"/>
            <a:ext cx="5846618" cy="3260437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С.Х. </a:t>
            </a:r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Асиятиловым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изданы книги «Историко-этнографические очерки хозяйства аварцев», «Спасение Дагестана в Исламе», «Ислам и террор несовместимы», «</a:t>
            </a:r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Гидатль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– талисман мой и Совесть моя», «Наркомания – зловещее и многоликое чудовище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».</a:t>
            </a:r>
          </a:p>
          <a:p>
            <a:pPr marL="0" indent="0">
              <a:buNone/>
            </a:pPr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8618" y="1219199"/>
            <a:ext cx="5116946" cy="5209309"/>
          </a:xfrm>
        </p:spPr>
        <p:txBody>
          <a:bodyPr>
            <a:normAutofit/>
          </a:bodyPr>
          <a:lstStyle/>
          <a:p>
            <a:endParaRPr lang="ru-RU" sz="20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dirty="0"/>
          </a:p>
        </p:txBody>
      </p:sp>
      <p:pic>
        <p:nvPicPr>
          <p:cNvPr id="3074" name="Picture 2" descr="http://p.120-bal.ru/pars_docs/refs/33/32399/32399_html_m1fa3f9c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2705">
            <a:off x="5808421" y="3280218"/>
            <a:ext cx="2164963" cy="314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old.lib05.ru/sites/default/files/dsc_000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2146">
            <a:off x="7320963" y="3234561"/>
            <a:ext cx="2065790" cy="311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www.directmedia.ru/file/50/5024012df734b70d2aa5e710318d2d1fqeh5b4rtu1/Asiyatilov_Zanyatie_naseleniya_Avarii_XIX_XX_v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9569">
            <a:off x="8613571" y="3198605"/>
            <a:ext cx="2310534" cy="319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ds05.infourok.ru/uploads/ex/0d40/0004b4a7-d71b1f24/hello_html_62b7c65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8" t="-114" r="73527" b="69018"/>
          <a:stretch/>
        </p:blipFill>
        <p:spPr bwMode="auto">
          <a:xfrm rot="1174184">
            <a:off x="9673664" y="3068776"/>
            <a:ext cx="2105094" cy="350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53" y="1587577"/>
            <a:ext cx="5312892" cy="3621732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549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1891" y="1312285"/>
            <a:ext cx="5347854" cy="435884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Яркую</a:t>
            </a: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, насыщенную событиями жизнь прожил </a:t>
            </a:r>
            <a:r>
              <a:rPr lang="ru-RU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Суракат</a:t>
            </a: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Асиятилов</a:t>
            </a: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. Его знали в Дагестане, как видного ученого-историка, уважаемого педагога, активного общественного и политического деятеля. Знали </a:t>
            </a:r>
            <a:r>
              <a:rPr lang="ru-RU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Асиятилова</a:t>
            </a: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 и как выдающегося борца, и хотя его спортивные достижения выглядят не столь впечатляюще на фоне побед последующих поколений дагестанских атлетов, он останется в памяти как один из тех людей, с именем которого связаны первые успехи </a:t>
            </a:r>
            <a:r>
              <a:rPr lang="ru-RU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вольников</a:t>
            </a: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 горного </a:t>
            </a:r>
            <a:r>
              <a:rPr 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края.</a:t>
            </a:r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http://www.moidagestan.ru/files/post/40656/187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564" y="746147"/>
            <a:ext cx="4355169" cy="598110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23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224" y="624110"/>
            <a:ext cx="8005482" cy="1630513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Из всего этого сказанного мною следует, что….</a:t>
            </a:r>
            <a:endParaRPr lang="ru-RU" sz="54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0281" y="2254623"/>
            <a:ext cx="10721789" cy="445187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К</a:t>
            </a:r>
            <a:r>
              <a:rPr lang="ru-RU" sz="2000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аждый </a:t>
            </a:r>
            <a:r>
              <a:rPr lang="ru-RU" sz="20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человек должен любить свою малую Родину, знать ее </a:t>
            </a:r>
            <a:r>
              <a:rPr lang="ru-RU" sz="2000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историю.</a:t>
            </a:r>
          </a:p>
          <a:p>
            <a:pPr marL="45720" indent="0">
              <a:buNone/>
            </a:pPr>
            <a:r>
              <a:rPr lang="ru-RU" sz="2000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Если </a:t>
            </a:r>
            <a:r>
              <a:rPr lang="ru-RU" sz="20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потомки  знают историю родного уголка, они умеют ценить его прошлое, любить настоящее и вносят свой вклад в развитие любимого края. </a:t>
            </a:r>
            <a:endParaRPr lang="ru-RU" sz="2000" b="1" dirty="0" smtClean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marL="45720" indent="0">
              <a:buNone/>
            </a:pPr>
            <a:r>
              <a:rPr lang="ru-RU" sz="2000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Хочу </a:t>
            </a:r>
            <a:r>
              <a:rPr lang="ru-RU" sz="20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закончить </a:t>
            </a:r>
            <a:r>
              <a:rPr lang="ru-RU" sz="2000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словами </a:t>
            </a:r>
            <a:r>
              <a:rPr lang="ru-RU" sz="20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Максима Горького «Не зная прошлого, невозможно понять подлинный смысл настоящего и цели будущего».  </a:t>
            </a:r>
            <a:endParaRPr lang="ru-RU" sz="2000" b="1" dirty="0" smtClean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79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Список литературы</a:t>
            </a:r>
            <a:endParaRPr lang="ru-RU" sz="36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И. </a:t>
            </a:r>
            <a:r>
              <a:rPr lang="ru-RU" dirty="0" err="1" smtClean="0"/>
              <a:t>Бутаев</a:t>
            </a:r>
            <a:r>
              <a:rPr lang="ru-RU" dirty="0" smtClean="0"/>
              <a:t> «</a:t>
            </a:r>
            <a:r>
              <a:rPr lang="ru-RU" dirty="0" err="1" smtClean="0"/>
              <a:t>Гидатль</a:t>
            </a:r>
            <a:r>
              <a:rPr lang="ru-RU" dirty="0" smtClean="0"/>
              <a:t>. Исторические этюды».</a:t>
            </a:r>
          </a:p>
          <a:p>
            <a:r>
              <a:rPr lang="ru-RU" dirty="0" err="1" smtClean="0"/>
              <a:t>Википедия</a:t>
            </a:r>
            <a:r>
              <a:rPr lang="ru-RU" dirty="0" smtClean="0"/>
              <a:t> «</a:t>
            </a:r>
            <a:r>
              <a:rPr lang="ru-RU" dirty="0" err="1" smtClean="0"/>
              <a:t>Гидатль</a:t>
            </a:r>
            <a:r>
              <a:rPr lang="ru-RU" dirty="0" smtClean="0"/>
              <a:t>».</a:t>
            </a:r>
          </a:p>
          <a:p>
            <a:r>
              <a:rPr lang="ru-RU" dirty="0" err="1" smtClean="0"/>
              <a:t>Асиятилов</a:t>
            </a:r>
            <a:r>
              <a:rPr lang="ru-RU" dirty="0" smtClean="0"/>
              <a:t> С. Х.- «</a:t>
            </a:r>
            <a:r>
              <a:rPr lang="ru-RU" dirty="0" err="1" smtClean="0"/>
              <a:t>Гидатль-талисман</a:t>
            </a:r>
            <a:r>
              <a:rPr lang="ru-RU" dirty="0" smtClean="0"/>
              <a:t> мой и совесть моя».</a:t>
            </a:r>
          </a:p>
          <a:p>
            <a:r>
              <a:rPr lang="en-US" dirty="0" smtClean="0"/>
              <a:t>Gidatel.ru</a:t>
            </a:r>
          </a:p>
          <a:p>
            <a:r>
              <a:rPr lang="en-US" dirty="0" smtClean="0"/>
              <a:t>Odnoselchane.ru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4182" y="1394361"/>
            <a:ext cx="5087215" cy="4585607"/>
          </a:xfrm>
        </p:spPr>
        <p:txBody>
          <a:bodyPr>
            <a:normAutofit/>
          </a:bodyPr>
          <a:lstStyle/>
          <a:p>
            <a:r>
              <a:rPr lang="ru-RU" sz="2400" dirty="0" smtClean="0">
                <a:ln>
                  <a:solidFill>
                    <a:srgbClr val="002060"/>
                  </a:solidFill>
                </a:ln>
                <a:latin typeface="Arial Black" panose="020B0A04020102020204" pitchFamily="34" charset="0"/>
              </a:rPr>
              <a:t>    В </a:t>
            </a:r>
            <a:r>
              <a:rPr lang="ru-RU" sz="2400" dirty="0">
                <a:ln>
                  <a:solidFill>
                    <a:srgbClr val="002060"/>
                  </a:solidFill>
                </a:ln>
                <a:latin typeface="Arial Black" panose="020B0A04020102020204" pitchFamily="34" charset="0"/>
              </a:rPr>
              <a:t>районе действуют 45 школ, 19 детских дошкольных учреждений, 35 библиотек, 34 клубных учреждения, </a:t>
            </a:r>
            <a:r>
              <a:rPr lang="ru-RU" sz="2400" dirty="0" smtClean="0">
                <a:ln>
                  <a:solidFill>
                    <a:srgbClr val="002060"/>
                  </a:solidFill>
                </a:ln>
                <a:latin typeface="Arial Black" panose="020B0A04020102020204" pitchFamily="34" charset="0"/>
              </a:rPr>
              <a:t>3</a:t>
            </a:r>
            <a:r>
              <a:rPr lang="ru-RU" sz="2400" dirty="0">
                <a:ln>
                  <a:solidFill>
                    <a:srgbClr val="002060"/>
                  </a:solidFill>
                </a:ln>
                <a:latin typeface="Arial Black" panose="020B0A04020102020204" pitchFamily="34" charset="0"/>
              </a:rPr>
              <a:t> ДЮСШ, 9 детских оздоровительных лагерей, 7 участковых </a:t>
            </a:r>
            <a:r>
              <a:rPr lang="ru-RU" sz="2400" dirty="0" smtClean="0">
                <a:ln>
                  <a:solidFill>
                    <a:srgbClr val="002060"/>
                  </a:solidFill>
                </a:ln>
                <a:latin typeface="Arial Black" panose="020B0A04020102020204" pitchFamily="34" charset="0"/>
              </a:rPr>
              <a:t>больниц и т.д. </a:t>
            </a:r>
            <a:endParaRPr lang="ru-RU" sz="2400" dirty="0">
              <a:ln>
                <a:solidFill>
                  <a:srgbClr val="002060"/>
                </a:solidFill>
              </a:ln>
              <a:latin typeface="Arial Black" panose="020B0A04020102020204" pitchFamily="34" charset="0"/>
            </a:endParaRPr>
          </a:p>
        </p:txBody>
      </p:sp>
      <p:pic>
        <p:nvPicPr>
          <p:cNvPr id="2050" name="Picture 2" descr="https://www.radost05.ru/images/photos/medium/4f8e7b473e47fdc04ec917b25bbb81de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7"/>
          <a:stretch/>
        </p:blipFill>
        <p:spPr bwMode="auto">
          <a:xfrm>
            <a:off x="6562724" y="496657"/>
            <a:ext cx="4822145" cy="2770418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riadagestan.ru/upload/iblock/335/3358aca7860907647c445521e60adc9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6"/>
          <a:stretch/>
        </p:blipFill>
        <p:spPr bwMode="auto">
          <a:xfrm>
            <a:off x="6609256" y="3619500"/>
            <a:ext cx="4775613" cy="2847975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63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1326469"/>
            <a:ext cx="5629275" cy="5007656"/>
          </a:xfrm>
        </p:spPr>
        <p:txBody>
          <a:bodyPr>
            <a:normAutofit/>
          </a:bodyPr>
          <a:lstStyle/>
          <a:p>
            <a:r>
              <a:rPr lang="ru-RU" sz="2600" dirty="0" smtClean="0">
                <a:latin typeface="Arial Black" panose="020B0A04020102020204" pitchFamily="34" charset="0"/>
              </a:rPr>
              <a:t>   </a:t>
            </a:r>
            <a:r>
              <a:rPr lang="ru-RU" sz="2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 </a:t>
            </a:r>
            <a:r>
              <a:rPr lang="ru-RU" sz="2600" dirty="0">
                <a:solidFill>
                  <a:srgbClr val="002060"/>
                </a:solidFill>
                <a:latin typeface="Arial Black" panose="020B0A04020102020204" pitchFamily="34" charset="0"/>
              </a:rPr>
              <a:t>районе расположены 25 памятников истории республиканского значения, 80 архитектурных памятников, 20 мечетей с </a:t>
            </a:r>
            <a:r>
              <a:rPr lang="ru-RU" sz="2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минаретами, более </a:t>
            </a:r>
            <a:r>
              <a:rPr lang="ru-RU" sz="2600" dirty="0">
                <a:solidFill>
                  <a:srgbClr val="002060"/>
                </a:solidFill>
                <a:latin typeface="Arial Black" panose="020B0A04020102020204" pitchFamily="34" charset="0"/>
              </a:rPr>
              <a:t>30 памятников археологии республиканского значения времён от каменного века до средневековья.</a:t>
            </a:r>
          </a:p>
        </p:txBody>
      </p:sp>
      <p:pic>
        <p:nvPicPr>
          <p:cNvPr id="3074" name="Picture 2" descr="http://www.nat-geo.ru/upload/iblock/409/409f6ae8eb70f45e017ca259d0f1b24f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5"/>
          <a:stretch/>
        </p:blipFill>
        <p:spPr bwMode="auto">
          <a:xfrm>
            <a:off x="6686547" y="109594"/>
            <a:ext cx="4746625" cy="3033658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avatars.mds.yandex.net/get-pdb/1515217/3540a9ea-0c53-4b27-9e2d-0813fd10f6e3/s120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0"/>
          <a:stretch/>
        </p:blipFill>
        <p:spPr bwMode="auto">
          <a:xfrm>
            <a:off x="6686549" y="3400425"/>
            <a:ext cx="4746625" cy="3238499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686546" y="109594"/>
            <a:ext cx="47466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Христианский </a:t>
            </a:r>
            <a:r>
              <a:rPr lang="ru-RU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tooltip="Датунский храм"/>
              </a:rPr>
              <a:t>Датунский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tooltip="Датунский храм"/>
              </a:rPr>
              <a:t> храм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конца XI века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97094" y="3400425"/>
            <a:ext cx="2356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C0000"/>
                </a:solidFill>
                <a:latin typeface="Arial Black" panose="020B0A04020102020204" pitchFamily="34" charset="0"/>
                <a:hlinkClick r:id="rId5"/>
              </a:rPr>
              <a:t>Мечеть </a:t>
            </a:r>
            <a:r>
              <a:rPr lang="ru-RU" b="1" dirty="0">
                <a:solidFill>
                  <a:srgbClr val="CC0000"/>
                </a:solidFill>
                <a:latin typeface="Arial Black" panose="020B0A04020102020204" pitchFamily="34" charset="0"/>
                <a:hlinkClick r:id="rId5"/>
              </a:rPr>
              <a:t>в с. Тлях</a:t>
            </a:r>
            <a:endParaRPr lang="ru-RU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79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50" y="73890"/>
            <a:ext cx="5284145" cy="615141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 </a:t>
            </a:r>
            <a:r>
              <a:rPr lang="ru-RU" sz="4000" b="1" dirty="0" err="1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Гидатль</a:t>
            </a:r>
            <a:endParaRPr lang="ru-RU" sz="4000" b="1" dirty="0" smtClean="0">
              <a:solidFill>
                <a:srgbClr val="C0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«</a:t>
            </a:r>
            <a:r>
              <a:rPr lang="ru-RU" sz="2000" dirty="0" err="1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Гидатль</a:t>
            </a:r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- талисман мой и совесть моя». </a:t>
            </a:r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Слова </a:t>
            </a: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нашего </a:t>
            </a:r>
            <a:r>
              <a:rPr lang="ru-RU" sz="2000" dirty="0" err="1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гидатлинца</a:t>
            </a: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, аксакала с села </a:t>
            </a:r>
            <a:r>
              <a:rPr lang="ru-RU" sz="2000" dirty="0" err="1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Урада</a:t>
            </a: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Сураката</a:t>
            </a: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Хаваловича</a:t>
            </a: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Асиятилова</a:t>
            </a:r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.  </a:t>
            </a:r>
          </a:p>
          <a:p>
            <a:r>
              <a:rPr lang="ru-RU" sz="2000" dirty="0" err="1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Гидатль</a:t>
            </a:r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- свободное вольное общество, состоящее из 7 объединений сельских общин: </a:t>
            </a:r>
            <a:b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2000" dirty="0" err="1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Мачада</a:t>
            </a: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, Гента, Тлях, </a:t>
            </a:r>
            <a:r>
              <a:rPr lang="ru-RU" sz="2000" dirty="0" err="1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Урада</a:t>
            </a: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Тидиб</a:t>
            </a: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Хотода</a:t>
            </a: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Накитль</a:t>
            </a:r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Эти поселения издавна проживают компактно. Выходцами из </a:t>
            </a:r>
            <a:r>
              <a:rPr lang="ru-RU" sz="2000" dirty="0" err="1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Гидатля</a:t>
            </a: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являются, и жители селения </a:t>
            </a:r>
            <a:r>
              <a:rPr lang="ru-RU" sz="2000" dirty="0" err="1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Зиуриб</a:t>
            </a: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. </a:t>
            </a:r>
            <a:b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    </a:t>
            </a:r>
            <a:r>
              <a:rPr lang="ru-RU" sz="2000" dirty="0" err="1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Гидатль</a:t>
            </a: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располагается на территории нынешнего </a:t>
            </a:r>
            <a:r>
              <a:rPr lang="ru-RU" sz="2000" dirty="0" err="1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Шамильского</a:t>
            </a: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района. И расположена между </a:t>
            </a:r>
            <a:r>
              <a:rPr lang="ru-RU" sz="2000" dirty="0" err="1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Нукатлинским</a:t>
            </a: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Богосским</a:t>
            </a: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хребтами.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69895" y="409575"/>
            <a:ext cx="6396358" cy="3710594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http://dagavtodor.ru/upload/maps/Sham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28" t="40806" r="35806" b="41269"/>
          <a:stretch/>
        </p:blipFill>
        <p:spPr bwMode="auto">
          <a:xfrm>
            <a:off x="6172200" y="4562475"/>
            <a:ext cx="5114925" cy="2181224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0520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675" y="1210310"/>
            <a:ext cx="5524500" cy="3628390"/>
          </a:xfrm>
        </p:spPr>
        <p:txBody>
          <a:bodyPr>
            <a:noAutofit/>
          </a:bodyPr>
          <a:lstStyle/>
          <a:p>
            <a:r>
              <a:rPr lang="ru-RU" sz="2000" b="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О происхождении названия «</a:t>
            </a:r>
            <a:r>
              <a:rPr lang="ru-RU" sz="2000" dirty="0" err="1">
                <a:solidFill>
                  <a:srgbClr val="0070C0"/>
                </a:solidFill>
                <a:latin typeface="Arial Black" panose="020B0A04020102020204" pitchFamily="34" charset="0"/>
              </a:rPr>
              <a:t>Гьид</a:t>
            </a: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» </a:t>
            </a:r>
            <a:r>
              <a:rPr lang="ru-RU" sz="2000" dirty="0" err="1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Гидатль</a:t>
            </a:r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, </a:t>
            </a: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д</a:t>
            </a:r>
            <a:r>
              <a:rPr lang="ru-RU" sz="2000" b="0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 </a:t>
            </a:r>
            <a:r>
              <a:rPr lang="ru-RU" sz="2000" b="0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сих пор еще не пришли к единому </a:t>
            </a:r>
            <a:r>
              <a:rPr lang="ru-RU" sz="2000" b="0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мнению. Одни </a:t>
            </a:r>
            <a:r>
              <a:rPr lang="ru-RU" sz="2000" b="0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считают, что название происходит от слова «</a:t>
            </a:r>
            <a:r>
              <a:rPr lang="ru-RU" sz="2000" b="0" dirty="0" err="1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гьи</a:t>
            </a:r>
            <a:r>
              <a:rPr lang="ru-RU" sz="2000" b="0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»-это национальный горский суп из зерновых культур. Другие, что происходит от </a:t>
            </a:r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сокращенного арабского </a:t>
            </a: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слово «</a:t>
            </a:r>
            <a:r>
              <a:rPr lang="ru-RU" sz="2000" dirty="0" err="1">
                <a:solidFill>
                  <a:srgbClr val="0070C0"/>
                </a:solidFill>
                <a:latin typeface="Arial Black" panose="020B0A04020102020204" pitchFamily="34" charset="0"/>
              </a:rPr>
              <a:t>гьидаят</a:t>
            </a: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». Которое означает лидерство, главенство, предводительство.</a:t>
            </a:r>
            <a:r>
              <a:rPr lang="ru-RU" sz="2000" b="0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/>
            </a:r>
            <a:br>
              <a:rPr lang="ru-RU" sz="2000" b="0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2000" b="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    </a:t>
            </a:r>
            <a:br>
              <a:rPr lang="ru-RU" sz="2000" b="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endParaRPr lang="ru-RU" sz="2000" b="0" dirty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E:\image (7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0701" y="792163"/>
            <a:ext cx="4711700" cy="4825347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228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9275" y="147860"/>
            <a:ext cx="3445502" cy="1176115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     </a:t>
            </a:r>
            <a:r>
              <a:rPr lang="ru-RU" sz="6000" b="1" dirty="0" err="1" smtClean="0">
                <a:solidFill>
                  <a:srgbClr val="C00000"/>
                </a:solidFill>
                <a:latin typeface="Monotype Corsiva" panose="03010101010201010101" pitchFamily="66" charset="0"/>
              </a:rPr>
              <a:t>Урада</a:t>
            </a:r>
            <a:endParaRPr lang="ru-RU" sz="60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38250" y="1534424"/>
            <a:ext cx="4724400" cy="379957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dirty="0" smtClean="0">
                <a:latin typeface="Arial Black" panose="020B0A04020102020204" pitchFamily="34" charset="0"/>
              </a:rPr>
              <a:t>    </a:t>
            </a:r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Название </a:t>
            </a:r>
            <a:r>
              <a:rPr lang="ru-RU" sz="2000" dirty="0" err="1">
                <a:solidFill>
                  <a:srgbClr val="0070C0"/>
                </a:solidFill>
                <a:latin typeface="Arial Black" panose="020B0A04020102020204" pitchFamily="34" charset="0"/>
              </a:rPr>
              <a:t>Урада</a:t>
            </a: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, по преданиям, произошло от того, что поселение было воздвигнуто на возвышенном, обзорном месте «</a:t>
            </a:r>
            <a:r>
              <a:rPr lang="ru-RU" sz="2000" dirty="0" err="1">
                <a:solidFill>
                  <a:srgbClr val="0070C0"/>
                </a:solidFill>
                <a:latin typeface="Arial Black" panose="020B0A04020102020204" pitchFamily="34" charset="0"/>
              </a:rPr>
              <a:t>ГIурада</a:t>
            </a: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».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297612" y="1534424"/>
            <a:ext cx="5131153" cy="3866306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479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9049" y="262160"/>
            <a:ext cx="2464851" cy="1052290"/>
          </a:xfrm>
        </p:spPr>
        <p:txBody>
          <a:bodyPr>
            <a:normAutofit/>
          </a:bodyPr>
          <a:lstStyle/>
          <a:p>
            <a:r>
              <a:rPr lang="ru-RU" sz="6000" b="1" dirty="0" err="1" smtClean="0">
                <a:solidFill>
                  <a:srgbClr val="C00000"/>
                </a:solidFill>
                <a:latin typeface="Monotype Corsiva" panose="03010101010201010101" pitchFamily="66" charset="0"/>
              </a:rPr>
              <a:t>Тидиб</a:t>
            </a:r>
            <a:endParaRPr lang="ru-RU" sz="60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0" y="1501775"/>
            <a:ext cx="3927475" cy="4123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Arial Black" panose="020B0A04020102020204" pitchFamily="34" charset="0"/>
              </a:rPr>
              <a:t>  </a:t>
            </a:r>
            <a:r>
              <a:rPr lang="ru-RU" sz="2000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Тидиб</a:t>
            </a:r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-второе </a:t>
            </a: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по величине село в </a:t>
            </a:r>
            <a:r>
              <a:rPr lang="ru-RU" sz="2000" dirty="0" err="1">
                <a:solidFill>
                  <a:srgbClr val="0070C0"/>
                </a:solidFill>
                <a:latin typeface="Arial Black" panose="020B0A04020102020204" pitchFamily="34" charset="0"/>
              </a:rPr>
              <a:t>Гидатле</a:t>
            </a: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. Название села ученые считают произошло от местности, где добываются каменные плиты «т1ало</a:t>
            </a:r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».</a:t>
            </a:r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24055" y="1501775"/>
            <a:ext cx="5752329" cy="4259885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270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7671" y="566960"/>
            <a:ext cx="2683926" cy="937990"/>
          </a:xfrm>
        </p:spPr>
        <p:txBody>
          <a:bodyPr>
            <a:normAutofit fontScale="90000"/>
          </a:bodyPr>
          <a:lstStyle/>
          <a:p>
            <a:r>
              <a:rPr lang="ru-RU" sz="6000" b="1" dirty="0" err="1" smtClean="0">
                <a:solidFill>
                  <a:srgbClr val="C00000"/>
                </a:solidFill>
                <a:latin typeface="Monotype Corsiva" panose="03010101010201010101" pitchFamily="66" charset="0"/>
              </a:rPr>
              <a:t>Гентаб</a:t>
            </a:r>
            <a:endParaRPr lang="ru-RU" sz="60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81074" y="1504950"/>
            <a:ext cx="3857625" cy="412394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dirty="0" smtClean="0">
                <a:latin typeface="Arial Black" panose="020B0A04020102020204" pitchFamily="34" charset="0"/>
              </a:rPr>
              <a:t>    </a:t>
            </a:r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Село </a:t>
            </a:r>
            <a:r>
              <a:rPr lang="ru-RU" sz="2000" dirty="0" err="1">
                <a:solidFill>
                  <a:srgbClr val="0070C0"/>
                </a:solidFill>
                <a:latin typeface="Arial Black" panose="020B0A04020102020204" pitchFamily="34" charset="0"/>
              </a:rPr>
              <a:t>Гентаб</a:t>
            </a: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 находится на самом высоком месте </a:t>
            </a:r>
            <a:r>
              <a:rPr lang="ru-RU" sz="2000" dirty="0" err="1">
                <a:solidFill>
                  <a:srgbClr val="0070C0"/>
                </a:solidFill>
                <a:latin typeface="Arial Black" panose="020B0A04020102020204" pitchFamily="34" charset="0"/>
              </a:rPr>
              <a:t>Гидатля</a:t>
            </a:r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. Отсюда </a:t>
            </a: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и название «Гьениб-т1ад», по </a:t>
            </a:r>
            <a:r>
              <a:rPr lang="ru-RU" sz="2000" dirty="0" err="1">
                <a:solidFill>
                  <a:srgbClr val="0070C0"/>
                </a:solidFill>
                <a:latin typeface="Arial Black" panose="020B0A04020102020204" pitchFamily="34" charset="0"/>
              </a:rPr>
              <a:t>аварски</a:t>
            </a: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 «Там наверху</a:t>
            </a:r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».</a:t>
            </a:r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55930" y="1504950"/>
            <a:ext cx="6727476" cy="4179858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417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Banded_Design_Yellow">
      <a:dk1>
        <a:srgbClr val="595959"/>
      </a:dk1>
      <a:lt1>
        <a:sysClr val="window" lastClr="FFFFFF"/>
      </a:lt1>
      <a:dk2>
        <a:srgbClr val="323232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Yellow">
      <a:dk1>
        <a:srgbClr val="595959"/>
      </a:dk1>
      <a:lt1>
        <a:sysClr val="window" lastClr="FFFFFF"/>
      </a:lt1>
      <a:dk2>
        <a:srgbClr val="323232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66677B1-365E-411F-9971-C788BC2975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902</Words>
  <Application>Microsoft Office PowerPoint</Application>
  <PresentationFormat>Широкоэкранный</PresentationFormat>
  <Paragraphs>85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Arial Black</vt:lpstr>
      <vt:lpstr>Book Antiqua</vt:lpstr>
      <vt:lpstr>Century Gothic</vt:lpstr>
      <vt:lpstr>Monotype Corsiva</vt:lpstr>
      <vt:lpstr>Times New Roman</vt:lpstr>
      <vt:lpstr>Wingdings 3</vt:lpstr>
      <vt:lpstr>Легкий дым</vt:lpstr>
      <vt:lpstr>Презентация PowerPoint</vt:lpstr>
      <vt:lpstr>Шамильский район</vt:lpstr>
      <vt:lpstr>Презентация PowerPoint</vt:lpstr>
      <vt:lpstr>Презентация PowerPoint</vt:lpstr>
      <vt:lpstr>Презентация PowerPoint</vt:lpstr>
      <vt:lpstr> О происхождении названия «Гьид» Гидатль, до сих пор еще не пришли к единому мнению. Одни считают, что название происходит от слова «гьи»-это национальный горский суп из зерновых культур. Другие, что происходит от сокращенного арабского слово «гьидаят». Которое означает лидерство, главенство, предводительство.        </vt:lpstr>
      <vt:lpstr>      Урада</vt:lpstr>
      <vt:lpstr>Тидиб</vt:lpstr>
      <vt:lpstr>Гентаб</vt:lpstr>
      <vt:lpstr>Мачада</vt:lpstr>
      <vt:lpstr>Накитль</vt:lpstr>
      <vt:lpstr>Хотода</vt:lpstr>
      <vt:lpstr>Презентация PowerPoint</vt:lpstr>
      <vt:lpstr>Презентация PowerPoint</vt:lpstr>
      <vt:lpstr>    Из ученых-арабистов особо необходимо отметить лица, достигшие высоких постов администрирования;             в разных местах в разные времена:    Ибрагим-Хаджи из с. Урада свыше четырех лет работал шерифом гор. Мекки, а впоследствии по возвращении на родину благодаря своим воззваниям к народу Дагестана стал главным вдохновителем и организатором разгрома Надир-шаха на землях Аваристана. Умер от чумы в 1770 г.     Муртазаали из Урада, был муфтием имамата Шамиля в течение I0 лет. После заключения перемирия с колонизаторами работал председателем шариатского суда в гор. Темир-хан-Шура. Умер в 1865 г.      Халуси Омар, сын Мухаммада-Али из Гидатли, работал шейхул исламом Османской империи в Стамбуле. Умер в 1924 г.      Омарил Мухаммад из с. Тидиб, в течение 4-х лет работал председателем шариатского суда Гунибского округа «МахIкаматул шаргIият» и другие.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 всего этого сказанного мною следует, что….</vt:lpstr>
      <vt:lpstr>Список литературы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2019-01-18T19:19:02Z</dcterms:created>
  <dcterms:modified xsi:type="dcterms:W3CDTF">2019-05-10T13:07:02Z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TC029009979991</vt:lpwstr>
  </property>
</Properties>
</file>