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5"/>
  </p:notesMasterIdLst>
  <p:handoutMasterIdLst>
    <p:handoutMasterId r:id="rId26"/>
  </p:handoutMasterIdLst>
  <p:sldIdLst>
    <p:sldId id="256" r:id="rId3"/>
    <p:sldId id="265" r:id="rId4"/>
    <p:sldId id="267" r:id="rId5"/>
    <p:sldId id="257" r:id="rId6"/>
    <p:sldId id="268" r:id="rId7"/>
    <p:sldId id="261" r:id="rId8"/>
    <p:sldId id="281" r:id="rId9"/>
    <p:sldId id="260" r:id="rId10"/>
    <p:sldId id="271" r:id="rId11"/>
    <p:sldId id="272" r:id="rId12"/>
    <p:sldId id="273" r:id="rId13"/>
    <p:sldId id="274" r:id="rId14"/>
    <p:sldId id="275" r:id="rId15"/>
    <p:sldId id="280" r:id="rId16"/>
    <p:sldId id="269" r:id="rId17"/>
    <p:sldId id="282" r:id="rId18"/>
    <p:sldId id="283" r:id="rId19"/>
    <p:sldId id="276" r:id="rId20"/>
    <p:sldId id="277" r:id="rId21"/>
    <p:sldId id="284" r:id="rId22"/>
    <p:sldId id="278" r:id="rId23"/>
    <p:sldId id="279" r:id="rId24"/>
  </p:sldIdLst>
  <p:sldSz cx="12192000" cy="6858000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426" autoAdjust="0"/>
  </p:normalViewPr>
  <p:slideViewPr>
    <p:cSldViewPr snapToGrid="0">
      <p:cViewPr varScale="1">
        <p:scale>
          <a:sx n="83" d="100"/>
          <a:sy n="83" d="100"/>
        </p:scale>
        <p:origin x="686" y="67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368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FD9D2DDA-69D8-473F-A583-B6774B31A77B}" type="datetimeFigureOut">
              <a:rPr lang="ru-RU" smtClean="0"/>
              <a:pPr/>
              <a:t>31.01.2019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02392CCB-FF08-4D29-8DA3-E1FD8604480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2153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A01F6DFB-6833-46E4-B515-70E0D9178056}" type="datetimeFigureOut">
              <a:rPr lang="ru-RU" smtClean="0"/>
              <a:pPr/>
              <a:t>31.01.2019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2270"/>
            <a:ext cx="5510530" cy="3381851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958706C7-F2C3-48B6-8A22-C484D800B5D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9506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155"/>
            <a:fld id="{3EBA5BD7-F043-4D1B-AA17-CD412FC534DE}" type="slidenum">
              <a:rPr lang="en-US">
                <a:latin typeface="Book Antiqua"/>
              </a:rPr>
              <a:pPr defTabSz="966155"/>
              <a:t>3</a:t>
            </a:fld>
            <a:endParaRPr lang="en-US" dirty="0"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1281371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155"/>
            <a:fld id="{3EBA5BD7-F043-4D1B-AA17-CD412FC534DE}" type="slidenum">
              <a:rPr lang="en-US">
                <a:latin typeface="Book Antiqua"/>
              </a:rPr>
              <a:pPr defTabSz="966155"/>
              <a:t>5</a:t>
            </a:fld>
            <a:endParaRPr lang="en-US" dirty="0"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609189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1" y="1905000"/>
            <a:ext cx="12188826" cy="32004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50000"/>
                </a:schemeClr>
              </a:gs>
              <a:gs pos="0">
                <a:schemeClr val="accent1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2" y="1795132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-2" y="5142116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0" y="2079812"/>
            <a:ext cx="9601200" cy="1724092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575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ru-RU" smtClean="0"/>
              <a:pPr/>
              <a:t>31.01.2019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593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ru-RU" smtClean="0"/>
              <a:pPr/>
              <a:t>31.01.2019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050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ru-RU" smtClean="0"/>
              <a:pPr/>
              <a:t>31.01.2019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731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rotWithShape="1">
          <a:gsLst>
            <a:gs pos="100000">
              <a:schemeClr val="accent1">
                <a:alpha val="8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anchor="b">
            <a:normAutofit/>
          </a:bodyPr>
          <a:lstStyle>
            <a:lvl1pPr algn="ctr">
              <a:defRPr sz="5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ru-RU" smtClean="0"/>
              <a:pPr/>
              <a:t>31.01.2019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203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ru-RU" smtClean="0"/>
              <a:pPr/>
              <a:t>31.01.2019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635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ru-RU" smtClean="0"/>
              <a:pPr/>
              <a:t>31.01.2019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439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ru-RU" smtClean="0"/>
              <a:pPr/>
              <a:t>31.01.2019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91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ru-RU" smtClean="0"/>
              <a:pPr/>
              <a:t>31.01.2019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543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ru-RU" smtClean="0"/>
              <a:pPr/>
              <a:t>31.01.2019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937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0811" y="506104"/>
            <a:ext cx="685800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ru-RU" smtClean="0"/>
              <a:pPr/>
              <a:t>31.01.2019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198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  <a:alpha val="59000"/>
              </a:schemeClr>
            </a:gs>
            <a:gs pos="40000">
              <a:schemeClr val="accent1">
                <a:lumMod val="20000"/>
                <a:lumOff val="80000"/>
                <a:alpha val="66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1" y="6480048"/>
            <a:ext cx="12188827" cy="377952"/>
            <a:chOff x="-1" y="6480048"/>
            <a:chExt cx="12188827" cy="3779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B277187-C200-495F-A386-621319EADA8F}" type="datetimeFigureOut">
              <a:rPr lang="ru-RU" smtClean="0"/>
              <a:pPr/>
              <a:t>31.01.2019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C749032-2A07-4AE8-BA90-74324CAE0C8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0023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295400" y="638355"/>
            <a:ext cx="9601200" cy="6133381"/>
          </a:xfrm>
        </p:spPr>
        <p:txBody>
          <a:bodyPr>
            <a:noAutofit/>
          </a:bodyPr>
          <a:lstStyle/>
          <a:p>
            <a:pPr algn="r"/>
            <a:endParaRPr lang="ru-RU" sz="1200" dirty="0" smtClean="0"/>
          </a:p>
          <a:p>
            <a:pPr algn="r"/>
            <a:endParaRPr lang="ru-RU" sz="1200" dirty="0"/>
          </a:p>
          <a:p>
            <a:pPr algn="r"/>
            <a:endParaRPr lang="ru-RU" sz="1200" dirty="0" smtClean="0"/>
          </a:p>
          <a:p>
            <a:pPr algn="r"/>
            <a:endParaRPr lang="ru-RU" sz="1200" dirty="0"/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</a:p>
          <a:p>
            <a:pPr algn="r"/>
            <a:endParaRPr lang="ru-RU" sz="1200" dirty="0"/>
          </a:p>
          <a:p>
            <a:pPr algn="r"/>
            <a:endParaRPr lang="ru-RU" sz="1200" dirty="0" smtClean="0"/>
          </a:p>
          <a:p>
            <a:pPr algn="r"/>
            <a:endParaRPr lang="ru-RU" sz="1200" dirty="0"/>
          </a:p>
          <a:p>
            <a:pPr algn="r"/>
            <a:endParaRPr lang="ru-RU" sz="1200" dirty="0" smtClean="0"/>
          </a:p>
          <a:p>
            <a:pPr algn="r"/>
            <a:endParaRPr lang="ru-RU" sz="1200" dirty="0"/>
          </a:p>
          <a:p>
            <a:pPr algn="r"/>
            <a:endParaRPr lang="ru-RU" sz="1200" dirty="0" smtClean="0"/>
          </a:p>
          <a:p>
            <a:pPr algn="r"/>
            <a:endParaRPr lang="ru-RU" sz="1200" dirty="0"/>
          </a:p>
          <a:p>
            <a:pPr algn="r"/>
            <a:endParaRPr lang="ru-RU" sz="1200" dirty="0" smtClean="0"/>
          </a:p>
          <a:p>
            <a:pPr algn="r"/>
            <a:endParaRPr lang="ru-RU" sz="1200" dirty="0"/>
          </a:p>
          <a:p>
            <a:pPr algn="r"/>
            <a:endParaRPr lang="ru-RU" sz="1200" dirty="0" smtClean="0"/>
          </a:p>
          <a:p>
            <a:pPr algn="r"/>
            <a:endParaRPr lang="ru-RU" sz="1200" dirty="0"/>
          </a:p>
          <a:p>
            <a:pPr algn="r"/>
            <a:endParaRPr lang="ru-RU" sz="1200" dirty="0" smtClean="0"/>
          </a:p>
          <a:p>
            <a:pPr algn="r"/>
            <a:endParaRPr lang="ru-RU" sz="1200" dirty="0"/>
          </a:p>
          <a:p>
            <a:pPr algn="r"/>
            <a:endParaRPr lang="ru-RU" sz="1200" dirty="0" smtClean="0"/>
          </a:p>
          <a:p>
            <a:pPr algn="r"/>
            <a:endParaRPr lang="ru-RU" sz="1200" dirty="0"/>
          </a:p>
          <a:p>
            <a:pPr algn="r"/>
            <a:endParaRPr lang="ru-RU" sz="1200" dirty="0" smtClean="0"/>
          </a:p>
          <a:p>
            <a:pPr algn="r"/>
            <a:endParaRPr lang="ru-RU" sz="1200" dirty="0"/>
          </a:p>
          <a:p>
            <a:pPr algn="r"/>
            <a:endParaRPr lang="ru-RU" sz="1200" dirty="0" smtClean="0"/>
          </a:p>
          <a:p>
            <a:pPr algn="r"/>
            <a:endParaRPr lang="ru-RU" sz="1200" dirty="0"/>
          </a:p>
          <a:p>
            <a:pPr algn="r"/>
            <a:endParaRPr lang="ru-RU" sz="1200" dirty="0" smtClean="0"/>
          </a:p>
          <a:p>
            <a:pPr algn="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учеником 4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класса</a:t>
            </a:r>
          </a:p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ГКОУ РД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Новоурадинская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СОШ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Шамильского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r"/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Ачилаевым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Гаджи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Гитиномагомедовичем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Якубова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Шуайнат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Гитиномагомедовна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классов, </a:t>
            </a:r>
          </a:p>
          <a:p>
            <a:pPr algn="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ГКОУ РД «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Новоурадинская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СОШ Шамильского района».</a:t>
            </a:r>
          </a:p>
          <a:p>
            <a:r>
              <a:rPr lang="ru-RU" sz="1200" b="1" dirty="0"/>
              <a:t> </a:t>
            </a:r>
            <a:endParaRPr lang="ru-RU" sz="1200" dirty="0"/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2803585" y="2429683"/>
            <a:ext cx="7392837" cy="1340059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«Мой край – </a:t>
            </a:r>
            <a:r>
              <a:rPr lang="ru-RU" sz="3600" kern="10" spc="0" dirty="0" err="1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Гидатль</a:t>
            </a:r>
            <a:r>
              <a:rPr lang="ru-RU" sz="3600" kern="10" spc="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»</a:t>
            </a:r>
            <a:endParaRPr lang="ru-RU" sz="3600" kern="10" spc="0" dirty="0">
              <a:ln w="9525">
                <a:solidFill>
                  <a:srgbClr val="002060"/>
                </a:solidFill>
                <a:round/>
                <a:headEnd/>
                <a:tailEnd/>
              </a:ln>
              <a:solidFill>
                <a:srgbClr val="002060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01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err="1" smtClean="0">
                <a:solidFill>
                  <a:srgbClr val="C00000"/>
                </a:solidFill>
                <a:latin typeface="Monotype Corsiva" panose="03010101010201010101" pitchFamily="66" charset="0"/>
              </a:rPr>
              <a:t>Тидиб</a:t>
            </a:r>
            <a:endParaRPr lang="ru-RU" sz="6000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3662680" cy="4123944"/>
          </a:xfrm>
        </p:spPr>
        <p:txBody>
          <a:bodyPr/>
          <a:lstStyle/>
          <a:p>
            <a:r>
              <a:rPr lang="ru-RU" dirty="0" err="1"/>
              <a:t>Тидиб</a:t>
            </a:r>
            <a:r>
              <a:rPr lang="ru-RU" dirty="0"/>
              <a:t>-второе по величине село в </a:t>
            </a:r>
            <a:r>
              <a:rPr lang="ru-RU" dirty="0" err="1"/>
              <a:t>Гидатле</a:t>
            </a:r>
            <a:r>
              <a:rPr lang="ru-RU" dirty="0"/>
              <a:t>. Название села ученые считают произошло от местности, где добываются каменные плиты «т1ало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695480" y="1397000"/>
            <a:ext cx="5752329" cy="425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70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err="1" smtClean="0">
                <a:solidFill>
                  <a:srgbClr val="C00000"/>
                </a:solidFill>
                <a:latin typeface="Monotype Corsiva" panose="03010101010201010101" pitchFamily="66" charset="0"/>
              </a:rPr>
              <a:t>Гентаб</a:t>
            </a:r>
            <a:endParaRPr lang="ru-RU" sz="6000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3167380" cy="4123944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    Село </a:t>
            </a:r>
            <a:r>
              <a:rPr lang="ru-RU" dirty="0" err="1"/>
              <a:t>Гентаб</a:t>
            </a:r>
            <a:r>
              <a:rPr lang="ru-RU" dirty="0"/>
              <a:t> находится на самом высоком месте </a:t>
            </a:r>
            <a:r>
              <a:rPr lang="ru-RU" dirty="0" err="1"/>
              <a:t>Гидатля.Отсюда</a:t>
            </a:r>
            <a:r>
              <a:rPr lang="ru-RU" dirty="0"/>
              <a:t> и название «Гьениб-т1ад», по </a:t>
            </a:r>
            <a:r>
              <a:rPr lang="ru-RU" dirty="0" err="1"/>
              <a:t>аварски</a:t>
            </a:r>
            <a:r>
              <a:rPr lang="ru-RU" dirty="0"/>
              <a:t> «Там наверху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34694" y="1181100"/>
            <a:ext cx="7248712" cy="450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17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err="1" smtClean="0">
                <a:solidFill>
                  <a:srgbClr val="C00000"/>
                </a:solidFill>
                <a:latin typeface="Monotype Corsiva" panose="03010101010201010101" pitchFamily="66" charset="0"/>
              </a:rPr>
              <a:t>Мачада</a:t>
            </a:r>
            <a:endParaRPr lang="ru-RU" sz="6000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11300" y="1901952"/>
            <a:ext cx="3670300" cy="4123944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   Из </a:t>
            </a:r>
            <a:r>
              <a:rPr lang="ru-RU" dirty="0"/>
              <a:t>четырех небольших поселений: Соло, </a:t>
            </a:r>
            <a:r>
              <a:rPr lang="ru-RU" dirty="0" err="1"/>
              <a:t>Чурда</a:t>
            </a:r>
            <a:r>
              <a:rPr lang="ru-RU" dirty="0"/>
              <a:t>, </a:t>
            </a:r>
            <a:r>
              <a:rPr lang="ru-RU" dirty="0" err="1"/>
              <a:t>Шулата</a:t>
            </a:r>
            <a:r>
              <a:rPr lang="ru-RU" dirty="0"/>
              <a:t>, </a:t>
            </a:r>
            <a:r>
              <a:rPr lang="ru-RU" dirty="0" err="1"/>
              <a:t>Ритли</a:t>
            </a:r>
            <a:r>
              <a:rPr lang="ru-RU" dirty="0"/>
              <a:t> было образовано село </a:t>
            </a:r>
            <a:r>
              <a:rPr lang="ru-RU" dirty="0" err="1"/>
              <a:t>Чолода</a:t>
            </a:r>
            <a:r>
              <a:rPr lang="ru-RU" dirty="0"/>
              <a:t>, которое позже назвали </a:t>
            </a:r>
            <a:r>
              <a:rPr lang="ru-RU" dirty="0" err="1"/>
              <a:t>Мачада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43500" y="906380"/>
            <a:ext cx="6821525" cy="501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72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err="1" smtClean="0">
                <a:solidFill>
                  <a:srgbClr val="C00000"/>
                </a:solidFill>
                <a:latin typeface="Monotype Corsiva" panose="03010101010201010101" pitchFamily="66" charset="0"/>
              </a:rPr>
              <a:t>Накитль</a:t>
            </a:r>
            <a:endParaRPr lang="ru-RU" sz="6000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3167380" cy="4123944"/>
          </a:xfrm>
        </p:spPr>
        <p:txBody>
          <a:bodyPr/>
          <a:lstStyle/>
          <a:p>
            <a:pPr marL="45720" indent="0">
              <a:buNone/>
            </a:pPr>
            <a:r>
              <a:rPr lang="ru-RU" dirty="0"/>
              <a:t>Аул </a:t>
            </a:r>
            <a:r>
              <a:rPr lang="ru-RU" dirty="0" err="1"/>
              <a:t>Накитль</a:t>
            </a:r>
            <a:r>
              <a:rPr lang="ru-RU" dirty="0"/>
              <a:t> является самым </a:t>
            </a:r>
            <a:r>
              <a:rPr lang="ru-RU" dirty="0" smtClean="0"/>
              <a:t>«молодым</a:t>
            </a:r>
            <a:r>
              <a:rPr lang="ru-RU" dirty="0"/>
              <a:t>». В 1886 </a:t>
            </a:r>
            <a:r>
              <a:rPr lang="ru-RU" dirty="0" err="1"/>
              <a:t>г.проживало</a:t>
            </a:r>
            <a:r>
              <a:rPr lang="ru-RU" dirty="0"/>
              <a:t> там 3 семьи из с. </a:t>
            </a:r>
            <a:r>
              <a:rPr lang="ru-RU" dirty="0" err="1"/>
              <a:t>Урада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24100" y="952500"/>
            <a:ext cx="6752866" cy="507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64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err="1" smtClean="0">
                <a:solidFill>
                  <a:srgbClr val="C00000"/>
                </a:solidFill>
                <a:latin typeface="Monotype Corsiva" panose="03010101010201010101" pitchFamily="66" charset="0"/>
              </a:rPr>
              <a:t>Хотода</a:t>
            </a:r>
            <a:endParaRPr lang="ru-RU" sz="5400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3878580" cy="4123944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Гидатлинский</a:t>
            </a:r>
            <a:r>
              <a:rPr lang="ru-RU" b="1" dirty="0" smtClean="0"/>
              <a:t> аул </a:t>
            </a:r>
            <a:r>
              <a:rPr lang="ru-RU" b="1" dirty="0" err="1" smtClean="0"/>
              <a:t>Хотода</a:t>
            </a:r>
            <a:r>
              <a:rPr lang="ru-RU" b="1" dirty="0" smtClean="0"/>
              <a:t> являлся родиной храброго </a:t>
            </a:r>
            <a:r>
              <a:rPr lang="ru-RU" b="1" dirty="0" err="1" smtClean="0"/>
              <a:t>Хочбара</a:t>
            </a:r>
            <a:r>
              <a:rPr lang="ru-RU" b="1" dirty="0" smtClean="0"/>
              <a:t>. Снимался фильм в архитектурном памятнике федерального значения - боевой башне </a:t>
            </a:r>
            <a:r>
              <a:rPr lang="ru-RU" b="1" dirty="0" err="1" smtClean="0"/>
              <a:t>Хуршилова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pic>
        <p:nvPicPr>
          <p:cNvPr id="2050" name="Picture 2" descr="C:\Users\admin\Desktop\hello_html_m3f407a7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3200" y="1229943"/>
            <a:ext cx="6698101" cy="480524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035170"/>
            <a:ext cx="3721100" cy="505473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Проживают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Гидатле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аварцы. Разговаривают на своем диалекте аварского языка. Особой ценностью следует считать их образ жизни и традиции. Они представляют собой одну большую семью из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джамаатов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всех селений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Гидатля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Гидатлинец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должен был служить интересам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Гидатля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интересам собственной семьи и родственников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E:\44483908_174283890178171_3101961223716208033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4500" y="774700"/>
            <a:ext cx="5575300" cy="5575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744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199" y="758952"/>
            <a:ext cx="5983357" cy="2797048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Очень интересны и быт и одежда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Гидатлинцев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И даже сейчас женщины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Гидатля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ходят в национальной одежде. Конечно она стала чуть более современной, но в целом, это та же одежда, что носили наши предки. И мужчины и женщины зимой одевали шубы из выделанной овчины с воротниками до пояса.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E:\images (2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63" y="762593"/>
            <a:ext cx="4910137" cy="5366894"/>
          </a:xfrm>
          <a:prstGeom prst="rect">
            <a:avLst/>
          </a:prstGeom>
          <a:noFill/>
        </p:spPr>
      </p:pic>
      <p:pic>
        <p:nvPicPr>
          <p:cNvPr id="5123" name="Picture 3" descr="E:\39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844" y="3008243"/>
            <a:ext cx="5741023" cy="310100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515366" y="795604"/>
            <a:ext cx="5359134" cy="535913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09600" y="495300"/>
            <a:ext cx="4724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Женщины одевали брюки шаровары, широкие платья. На голову одевали «г1оркь», с парчовой насадкой. Сверху этого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г!оркьа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женщины одевали и по сей день одевают 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х!от!ол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чаба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ru-RU" dirty="0"/>
          </a:p>
        </p:txBody>
      </p:sp>
      <p:pic>
        <p:nvPicPr>
          <p:cNvPr id="4098" name="Picture 2" descr="E:\46902572_311989126321895_6341970634388432613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300" y="2184400"/>
            <a:ext cx="4572000" cy="4140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726440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Ибрагим -хаджи</a:t>
            </a:r>
            <a:endParaRPr lang="ru-RU" sz="6000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320800"/>
            <a:ext cx="6819900" cy="1739900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Из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Гидатля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вышло более I00 крупных ученых арабистов, I6 шейхов и 5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муршидов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Среди них: Ибрагим- хаджи первый и второй, Муслим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апанди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Ундал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хаджи, Замирил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МухIамад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ХалихIмадило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МуртазагIали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Удурат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Муртазаали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Мурли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Исмаил,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АбдулхIамид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Абдуладибир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многие другие.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rcRect r="60723"/>
          <a:stretch/>
        </p:blipFill>
        <p:spPr>
          <a:xfrm>
            <a:off x="7884950" y="845020"/>
            <a:ext cx="3506950" cy="5022380"/>
          </a:xfrm>
          <a:prstGeom prst="rect">
            <a:avLst/>
          </a:prstGeom>
        </p:spPr>
      </p:pic>
      <p:pic>
        <p:nvPicPr>
          <p:cNvPr id="6146" name="Picture 2" descr="E:\image (3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700" y="3048000"/>
            <a:ext cx="5892800" cy="3397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267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6700" y="635000"/>
            <a:ext cx="6197600" cy="43942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smtClean="0"/>
              <a:t>      </a:t>
            </a:r>
            <a:r>
              <a:rPr lang="ru-RU" dirty="0" err="1" smtClean="0"/>
              <a:t>Гидатль</a:t>
            </a:r>
            <a:r>
              <a:rPr lang="ru-RU" dirty="0" smtClean="0"/>
              <a:t> </a:t>
            </a:r>
            <a:r>
              <a:rPr lang="ru-RU" dirty="0"/>
              <a:t>в прошлом славился  и славится до сих пор своими  героями.</a:t>
            </a:r>
          </a:p>
          <a:p>
            <a:pPr marL="45720" indent="0">
              <a:buNone/>
            </a:pPr>
            <a:r>
              <a:rPr lang="ru-RU" dirty="0" smtClean="0"/>
              <a:t>      Более </a:t>
            </a:r>
            <a:r>
              <a:rPr lang="ru-RU" dirty="0"/>
              <a:t>300 человек из </a:t>
            </a:r>
            <a:r>
              <a:rPr lang="ru-RU" dirty="0" err="1"/>
              <a:t>Гидатля</a:t>
            </a:r>
            <a:r>
              <a:rPr lang="ru-RU" dirty="0"/>
              <a:t> стали шахидами в борьбе за свободу и независимость Дагестана под руководством наших  имамов.</a:t>
            </a:r>
          </a:p>
          <a:p>
            <a:pPr marL="45720" indent="0">
              <a:buNone/>
            </a:pPr>
            <a:r>
              <a:rPr lang="ru-RU" dirty="0" smtClean="0"/>
              <a:t>      Много </a:t>
            </a:r>
            <a:r>
              <a:rPr lang="ru-RU" dirty="0"/>
              <a:t>вышло из </a:t>
            </a:r>
            <a:r>
              <a:rPr lang="ru-RU" dirty="0" err="1"/>
              <a:t>Гидатля</a:t>
            </a:r>
            <a:r>
              <a:rPr lang="ru-RU" dirty="0"/>
              <a:t> ученых, спортсменов, прославляющих свою малую Родину. Генерал-полковник  </a:t>
            </a:r>
            <a:r>
              <a:rPr lang="ru-RU" dirty="0" err="1"/>
              <a:t>Танкаев</a:t>
            </a:r>
            <a:r>
              <a:rPr lang="ru-RU" dirty="0"/>
              <a:t> М .Т., </a:t>
            </a:r>
            <a:r>
              <a:rPr lang="ru-RU" dirty="0" err="1"/>
              <a:t>Асятилов</a:t>
            </a:r>
            <a:r>
              <a:rPr lang="ru-RU" dirty="0"/>
              <a:t> С.Х- видный политик, профессор. </a:t>
            </a:r>
            <a:r>
              <a:rPr lang="ru-RU" dirty="0" err="1"/>
              <a:t>Хамидов.А.Х</a:t>
            </a:r>
            <a:r>
              <a:rPr lang="ru-RU" dirty="0"/>
              <a:t>.- профессор медицины. И многие-многие  другие… Я могу продолжить этот список очень </a:t>
            </a:r>
            <a:r>
              <a:rPr lang="ru-RU" dirty="0" smtClean="0"/>
              <a:t>долго…</a:t>
            </a:r>
          </a:p>
          <a:p>
            <a:pPr marL="45720" indent="0"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7170" name="Picture 2" descr="E:\image (6).jpeg"/>
          <p:cNvPicPr>
            <a:picLocks noChangeAspect="1" noChangeArrowheads="1"/>
          </p:cNvPicPr>
          <p:nvPr/>
        </p:nvPicPr>
        <p:blipFill rotWithShape="1">
          <a:blip r:embed="rId2" cstate="print"/>
          <a:srcRect l="10283" r="10035"/>
          <a:stretch/>
        </p:blipFill>
        <p:spPr bwMode="auto">
          <a:xfrm>
            <a:off x="858982" y="535709"/>
            <a:ext cx="3703782" cy="5163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705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777042" y="467360"/>
            <a:ext cx="8307237" cy="1233424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Monotype Corsiva" panose="03010101010201010101" pitchFamily="66" charset="0"/>
              </a:rPr>
              <a:t>Введение:</a:t>
            </a:r>
            <a:r>
              <a:rPr lang="ru-RU" dirty="0"/>
              <a:t>	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535502" y="1901952"/>
            <a:ext cx="6389298" cy="4127627"/>
          </a:xfrm>
        </p:spPr>
        <p:txBody>
          <a:bodyPr/>
          <a:lstStyle/>
          <a:p>
            <a:pPr marL="45720" indent="0">
              <a:buClr>
                <a:srgbClr val="323232">
                  <a:lumMod val="90000"/>
                </a:srgbClr>
              </a:buCl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Гидатль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талисман мой и совесть моя». Слова нашего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гидатлинца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аксакала с села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Сураката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Хаваловича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открыли во мне ту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искринку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над которыми я захотел работать. Я очень люблю проведать бабушку с дедушкой в горах. Живут они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с.Урада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Гидатлинской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долине. Это прекрасное место, моя Малая Родина. Я всегда хотел узнать смысл слова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Гидатль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историю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Гидатля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  Для каждого человека его малая Родина (дом, огород, улица) является талисманом. Ведь именно там прививаются все те качества человека, которые годами в нем сохранены. </a:t>
            </a:r>
          </a:p>
          <a:p>
            <a:pPr marL="45720" indent="0" algn="l" defTabSz="914400">
              <a:spcBef>
                <a:spcPts val="1800"/>
              </a:spcBef>
              <a:buClr>
                <a:srgbClr val="323232">
                  <a:lumMod val="90000"/>
                </a:srgbClr>
              </a:buClr>
              <a:buSzPct val="100000"/>
              <a:buNone/>
            </a:pPr>
            <a:endParaRPr lang="ru-RU" sz="2000" b="0" i="0" dirty="0">
              <a:solidFill>
                <a:srgbClr val="323232">
                  <a:lumMod val="90000"/>
                </a:srgbClr>
              </a:solidFill>
              <a:latin typeface="Book Antiqua"/>
              <a:ea typeface="+mn-ea"/>
              <a:cs typeface="+mn-cs"/>
            </a:endParaRPr>
          </a:p>
        </p:txBody>
      </p:sp>
      <p:pic>
        <p:nvPicPr>
          <p:cNvPr id="2" name="Picture 2" descr="E:\image (4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9438" y="1433513"/>
            <a:ext cx="3133725" cy="3914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0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3637" y="763194"/>
            <a:ext cx="5396482" cy="742875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Родная природа</a:t>
            </a:r>
            <a:endParaRPr lang="ru-RU" sz="6000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1133" y="1816274"/>
            <a:ext cx="5843832" cy="458452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smtClean="0"/>
              <a:t> Большинство для достижения своих целей и достижения своих высот вынуждены уезжать с родных и любимых мест. Крупные города дают много возможностей, образование и науки.</a:t>
            </a:r>
          </a:p>
          <a:p>
            <a:pPr marL="45720" indent="0">
              <a:buNone/>
            </a:pPr>
            <a:r>
              <a:rPr lang="ru-RU" dirty="0" smtClean="0"/>
              <a:t>    Мы растем, взрослеем, но вот свою малую Родину мы никогда не забудем. Каждый человек должен любить свою малую Родину, знать ее историю, замечательных людей, которые здесь родились и выросли.  </a:t>
            </a:r>
          </a:p>
          <a:p>
            <a:pPr marL="45720" indent="0">
              <a:buNone/>
            </a:pPr>
            <a:r>
              <a:rPr lang="ru-RU" dirty="0" smtClean="0"/>
              <a:t>  </a:t>
            </a:r>
            <a:r>
              <a:rPr lang="ru-RU" dirty="0" err="1" smtClean="0"/>
              <a:t>Я-гидатлинец</a:t>
            </a:r>
            <a:r>
              <a:rPr lang="ru-RU" dirty="0" smtClean="0"/>
              <a:t>! </a:t>
            </a:r>
            <a:r>
              <a:rPr lang="ru-RU" dirty="0" err="1" smtClean="0"/>
              <a:t>Я-Урадинец</a:t>
            </a:r>
            <a:r>
              <a:rPr lang="ru-RU" dirty="0" smtClean="0"/>
              <a:t> и горжусь этим! </a:t>
            </a:r>
            <a:endParaRPr lang="ru-RU" dirty="0"/>
          </a:p>
        </p:txBody>
      </p:sp>
      <p:pic>
        <p:nvPicPr>
          <p:cNvPr id="8195" name="Picture 3" descr="E:\f9b66e8f-f2cb-49bb-af93-83a6e8923cc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6764" y="484841"/>
            <a:ext cx="4953000" cy="558165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>
                <a:solidFill>
                  <a:srgbClr val="C00000"/>
                </a:solidFill>
                <a:latin typeface="Monotype Corsiva" panose="03010101010201010101" pitchFamily="66" charset="0"/>
              </a:rPr>
              <a:t>Вывод: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dirty="0" smtClean="0"/>
              <a:t>    В </a:t>
            </a:r>
            <a:r>
              <a:rPr lang="ru-RU" dirty="0"/>
              <a:t>ходе проведенного исследования мне удалось  достигнуть поставленной цели. Конечно же, осталось много не изученного, но про историю </a:t>
            </a:r>
            <a:r>
              <a:rPr lang="ru-RU" dirty="0" err="1"/>
              <a:t>Гидатля</a:t>
            </a:r>
            <a:r>
              <a:rPr lang="ru-RU" dirty="0"/>
              <a:t> я узнал достаточно и продолжу изучать свой родной край. </a:t>
            </a:r>
            <a:endParaRPr lang="ru-RU" dirty="0" smtClean="0"/>
          </a:p>
          <a:p>
            <a:pPr marL="45720" indent="0"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dirty="0"/>
              <a:t>Анализ собранного материала показал, что </a:t>
            </a:r>
            <a:r>
              <a:rPr lang="ru-RU" dirty="0" err="1"/>
              <a:t>Гидатль</a:t>
            </a:r>
            <a:r>
              <a:rPr lang="ru-RU" dirty="0"/>
              <a:t> в прошлом и в настоящем  славился и прославится своими героями, шейхами, спортсменами…</a:t>
            </a:r>
          </a:p>
          <a:p>
            <a:pPr marL="45720" indent="0">
              <a:buNone/>
            </a:pPr>
            <a:r>
              <a:rPr lang="ru-RU" dirty="0" smtClean="0"/>
              <a:t>    Если </a:t>
            </a:r>
            <a:r>
              <a:rPr lang="ru-RU" dirty="0"/>
              <a:t>потомки  знают историю родного уголка, они умеют ценить его прошлое, любить настоящее и вносят свой вклад в развитие любимого края. Если мне удастся воплотить свои мечты в реальность, я напишу книгу о моем родном крае. </a:t>
            </a:r>
          </a:p>
          <a:p>
            <a:pPr marL="45720" indent="0">
              <a:buNone/>
            </a:pPr>
            <a:r>
              <a:rPr lang="ru-RU" dirty="0"/>
              <a:t> </a:t>
            </a:r>
            <a:r>
              <a:rPr lang="ru-RU" dirty="0" smtClean="0"/>
              <a:t>   Хочу </a:t>
            </a:r>
            <a:r>
              <a:rPr lang="ru-RU" dirty="0"/>
              <a:t>закончить свой проект словами Максима Горького «Не зная прошлого, невозможно понять подлинный смысл настоящего и цели будущего».  </a:t>
            </a:r>
          </a:p>
        </p:txBody>
      </p:sp>
    </p:spTree>
    <p:extLst>
      <p:ext uri="{BB962C8B-B14F-4D97-AF65-F5344CB8AC3E}">
        <p14:creationId xmlns:p14="http://schemas.microsoft.com/office/powerpoint/2010/main" val="142279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Список литературы</a:t>
            </a:r>
            <a:endParaRPr lang="ru-RU" sz="3600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И. </a:t>
            </a:r>
            <a:r>
              <a:rPr lang="ru-RU" dirty="0" err="1" smtClean="0"/>
              <a:t>Бутаев</a:t>
            </a:r>
            <a:r>
              <a:rPr lang="ru-RU" dirty="0" smtClean="0"/>
              <a:t> «</a:t>
            </a:r>
            <a:r>
              <a:rPr lang="ru-RU" dirty="0" err="1" smtClean="0"/>
              <a:t>Гидатль</a:t>
            </a:r>
            <a:r>
              <a:rPr lang="ru-RU" dirty="0" smtClean="0"/>
              <a:t>. Исторические этюды».</a:t>
            </a:r>
          </a:p>
          <a:p>
            <a:r>
              <a:rPr lang="ru-RU" dirty="0" err="1" smtClean="0"/>
              <a:t>Википедия</a:t>
            </a:r>
            <a:r>
              <a:rPr lang="ru-RU" dirty="0" smtClean="0"/>
              <a:t> «</a:t>
            </a:r>
            <a:r>
              <a:rPr lang="ru-RU" dirty="0" err="1" smtClean="0"/>
              <a:t>Гидатль</a:t>
            </a:r>
            <a:r>
              <a:rPr lang="ru-RU" dirty="0" smtClean="0"/>
              <a:t>».</a:t>
            </a:r>
          </a:p>
          <a:p>
            <a:r>
              <a:rPr lang="ru-RU" dirty="0" err="1" smtClean="0"/>
              <a:t>Асиятилов</a:t>
            </a:r>
            <a:r>
              <a:rPr lang="ru-RU" dirty="0" smtClean="0"/>
              <a:t> С. Х.- «</a:t>
            </a:r>
            <a:r>
              <a:rPr lang="ru-RU" dirty="0" err="1" smtClean="0"/>
              <a:t>Гидатль-талисман</a:t>
            </a:r>
            <a:r>
              <a:rPr lang="ru-RU" dirty="0" smtClean="0"/>
              <a:t> мой и совесть моя».</a:t>
            </a:r>
          </a:p>
          <a:p>
            <a:r>
              <a:rPr lang="en-US" dirty="0" smtClean="0"/>
              <a:t>Gidatel.ru</a:t>
            </a:r>
          </a:p>
          <a:p>
            <a:r>
              <a:rPr lang="en-US" dirty="0" smtClean="0"/>
              <a:t>Odnoselchane.ru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3086" y="467360"/>
            <a:ext cx="8108831" cy="1233424"/>
          </a:xfrm>
        </p:spPr>
        <p:txBody>
          <a:bodyPr/>
          <a:lstStyle/>
          <a:p>
            <a:pPr>
              <a:spcBef>
                <a:spcPts val="1"/>
              </a:spcBef>
            </a:pPr>
            <a:r>
              <a:rPr lang="ru-RU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Актуальность темы: </a:t>
            </a:r>
            <a:endParaRPr lang="ru-RU" sz="3400" b="1" i="0" dirty="0">
              <a:solidFill>
                <a:srgbClr val="C0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32316" y="1901952"/>
            <a:ext cx="7944929" cy="4123944"/>
          </a:xfrm>
        </p:spPr>
        <p:txBody>
          <a:bodyPr/>
          <a:lstStyle/>
          <a:p>
            <a:pPr marL="45720" indent="0">
              <a:buClr>
                <a:srgbClr val="323232">
                  <a:lumMod val="90000"/>
                </a:srgbClr>
              </a:buClr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потомок имеет право узнать про историю и быт   своей малой Родины.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гидатлинец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 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Гидатле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котором так гордо произносят все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гидатлинцы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Узнать о составе сел, которые входят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Гидатлинское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общество, знать историю его создания. Каждый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гидатлинец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должен знать историю своего происхождения. Любить, чтить и защитить свою Родину. И передать знания новому поколению….</a:t>
            </a:r>
          </a:p>
          <a:p>
            <a:pPr marL="45720" indent="0" algn="l" defTabSz="914400">
              <a:spcBef>
                <a:spcPts val="1800"/>
              </a:spcBef>
              <a:buClr>
                <a:srgbClr val="323232">
                  <a:lumMod val="90000"/>
                </a:srgbClr>
              </a:buClr>
              <a:buSzPct val="100000"/>
              <a:buNone/>
            </a:pPr>
            <a:endParaRPr lang="ru-RU" sz="2000" b="0" i="0" dirty="0" smtClean="0">
              <a:solidFill>
                <a:srgbClr val="323232">
                  <a:lumMod val="90000"/>
                </a:srgbClr>
              </a:solidFill>
              <a:latin typeface="Book Antiqu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314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83411" y="517586"/>
            <a:ext cx="9867469" cy="5511994"/>
          </a:xfrm>
        </p:spPr>
        <p:txBody>
          <a:bodyPr/>
          <a:lstStyle/>
          <a:p>
            <a:pPr marL="45720" indent="0">
              <a:buNone/>
            </a:pPr>
            <a:endParaRPr lang="ru-RU" b="1" dirty="0" smtClean="0"/>
          </a:p>
          <a:p>
            <a:pPr marL="45720" indent="0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Цель</a:t>
            </a:r>
            <a:r>
              <a:rPr lang="ru-RU" sz="2400" b="1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собрать информацию об истории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Гидатля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раскрыть смысл слова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Гидатль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расширить знания о своем родном крае; способствовать воспитанию чувства гордости за свою Малую Родину.</a:t>
            </a:r>
          </a:p>
          <a:p>
            <a:pPr marL="45720" indent="0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Задачи</a:t>
            </a:r>
            <a:r>
              <a:rPr lang="ru-RU" sz="2400" b="1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solidFill>
                <a:srgbClr val="C0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особенности развития истории родного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края;</a:t>
            </a:r>
          </a:p>
          <a:p>
            <a:pPr marL="4572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-найти исторические достопримечательности малой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Родины;</a:t>
            </a:r>
          </a:p>
          <a:p>
            <a:pPr marL="4572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-собрать материал о малой Родине (иллюстрации, фотографии, тексты).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473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2301" y="546100"/>
            <a:ext cx="4749799" cy="547979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4572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Своей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исследовательской работой я занялся во время зимних каникул.	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Гидатль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мы с родителями едем в каникулярное время. Вместе с дедом я изучал историю развития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Гидатля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посещал достопримечательности, собирал материал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сегодня я хочу вам рассказать о маленьком, но прекрасном кусочке моей Родины, 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Гидатле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0" i="0" dirty="0">
              <a:solidFill>
                <a:srgbClr val="323232">
                  <a:lumMod val="9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566939" y="1130300"/>
            <a:ext cx="6059110" cy="44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25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4945380" cy="5234940"/>
          </a:xfrm>
        </p:spPr>
        <p:txBody>
          <a:bodyPr>
            <a:noAutofit/>
          </a:bodyPr>
          <a:lstStyle/>
          <a:p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На 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земле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Гидатля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сейчас проживают люди из сел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Урада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Тидиб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Гентаб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Мачада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Хотода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Тлях,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Накитль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Эти поселения издавна проживают компактно. Выходцами из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Гидатля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являются, и жители селения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Зиуриб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Гидатль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располагается на территории нынешнего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Шамильского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района. И расположена между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Нукатлинским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Богосским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хребтами. До сих пор еще не пришли к единому мнению, как образовалось название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Гидатль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Одни считают, что название происходит от слова «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гьи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»-это национальный горский суп из зерновых культур. Другие, что происходит от слова «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гьидаят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b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E:\image (7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0701" y="792163"/>
            <a:ext cx="4711700" cy="48253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228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47800" y="1066800"/>
            <a:ext cx="45847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Нам известно, что в I5 веке произошло разделение земель между сыновьями знатных людей, как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Шамхал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Кабтар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Шамхал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это титул хана, происходил от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Казикумухского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Шамхалства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Казикумухскому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Шамхалству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относилась вся территория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Андалалцев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Гидатля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И так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Шамхал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Гидатлинский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жил в местности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Цинаб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где сохранены строения, стены и фундаменты. А в местности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Чолода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вблизи селения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МачIада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был другой человек по имени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Кабтар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2050" name="Picture 2" descr="E:\Tlj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8100" y="927099"/>
            <a:ext cx="4648199" cy="456904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4175" y="404056"/>
            <a:ext cx="4572000" cy="766588"/>
          </a:xfrm>
        </p:spPr>
        <p:txBody>
          <a:bodyPr>
            <a:noAutofit/>
          </a:bodyPr>
          <a:lstStyle/>
          <a:p>
            <a:r>
              <a:rPr lang="ru-RU" sz="6000" dirty="0" err="1" smtClean="0">
                <a:solidFill>
                  <a:srgbClr val="C00000"/>
                </a:solidFill>
                <a:latin typeface="Monotype Corsiva" panose="03010101010201010101" pitchFamily="66" charset="0"/>
              </a:rPr>
              <a:t>Гидатль</a:t>
            </a:r>
            <a:endParaRPr lang="ru-RU" sz="6000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1341120" y="1492370"/>
            <a:ext cx="4572000" cy="453721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74700" y="1102289"/>
            <a:ext cx="532547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140D0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Шамхал</a:t>
            </a:r>
            <a:r>
              <a:rPr lang="ru-RU" dirty="0">
                <a:solidFill>
                  <a:srgbClr val="140D0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имел 6 сыновей, трое у которых мать жива, а трое у которых мать умерла. У </a:t>
            </a:r>
            <a:r>
              <a:rPr lang="ru-RU" dirty="0" err="1">
                <a:solidFill>
                  <a:srgbClr val="140D0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Кабтара</a:t>
            </a:r>
            <a:r>
              <a:rPr lang="ru-RU" dirty="0">
                <a:solidFill>
                  <a:srgbClr val="140D0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был один сын и одна дочка. При разделе земли между </a:t>
            </a:r>
            <a:r>
              <a:rPr lang="ru-RU" dirty="0" err="1">
                <a:solidFill>
                  <a:srgbClr val="140D0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Шамхалом</a:t>
            </a:r>
            <a:r>
              <a:rPr lang="ru-RU" dirty="0">
                <a:solidFill>
                  <a:srgbClr val="140D0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из «</a:t>
            </a:r>
            <a:r>
              <a:rPr lang="ru-RU" dirty="0" err="1">
                <a:solidFill>
                  <a:srgbClr val="140D0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Цина</a:t>
            </a:r>
            <a:r>
              <a:rPr lang="ru-RU" dirty="0">
                <a:solidFill>
                  <a:srgbClr val="140D0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 и </a:t>
            </a:r>
            <a:r>
              <a:rPr lang="ru-RU" dirty="0" err="1">
                <a:solidFill>
                  <a:srgbClr val="140D0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Кабтаром</a:t>
            </a:r>
            <a:r>
              <a:rPr lang="ru-RU" dirty="0">
                <a:solidFill>
                  <a:srgbClr val="140D0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из «</a:t>
            </a:r>
            <a:r>
              <a:rPr lang="ru-RU" dirty="0" err="1">
                <a:solidFill>
                  <a:srgbClr val="140D0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Чолода</a:t>
            </a:r>
            <a:r>
              <a:rPr lang="ru-RU" dirty="0">
                <a:solidFill>
                  <a:srgbClr val="140D0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», </a:t>
            </a:r>
            <a:r>
              <a:rPr lang="ru-RU" dirty="0" err="1">
                <a:solidFill>
                  <a:srgbClr val="140D0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Кабтару</a:t>
            </a:r>
            <a:r>
              <a:rPr lang="ru-RU" dirty="0">
                <a:solidFill>
                  <a:srgbClr val="140D0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дали возможность первым выбрать земли. Он выбрал себе </a:t>
            </a:r>
            <a:r>
              <a:rPr lang="ru-RU" dirty="0" err="1">
                <a:solidFill>
                  <a:srgbClr val="140D0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Мучдул</a:t>
            </a:r>
            <a:r>
              <a:rPr lang="ru-RU" dirty="0">
                <a:solidFill>
                  <a:srgbClr val="140D0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140D0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Тлагал</a:t>
            </a:r>
            <a:r>
              <a:rPr lang="ru-RU" dirty="0">
                <a:solidFill>
                  <a:srgbClr val="140D0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140D0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Ратлада</a:t>
            </a:r>
            <a:r>
              <a:rPr lang="ru-RU" dirty="0">
                <a:solidFill>
                  <a:srgbClr val="140D0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140D0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Ралъада</a:t>
            </a:r>
            <a:r>
              <a:rPr lang="ru-RU" dirty="0">
                <a:solidFill>
                  <a:srgbClr val="140D0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земли у Аварского </a:t>
            </a:r>
            <a:r>
              <a:rPr lang="ru-RU" dirty="0" err="1">
                <a:solidFill>
                  <a:srgbClr val="140D0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Койсу</a:t>
            </a:r>
            <a:r>
              <a:rPr lang="ru-RU" dirty="0">
                <a:solidFill>
                  <a:srgbClr val="140D0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он взял и земли по </a:t>
            </a:r>
            <a:r>
              <a:rPr lang="ru-RU" dirty="0" err="1">
                <a:solidFill>
                  <a:srgbClr val="140D0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Ратлубской</a:t>
            </a:r>
            <a:r>
              <a:rPr lang="ru-RU" dirty="0">
                <a:solidFill>
                  <a:srgbClr val="140D0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речке. Остальные земли оставил </a:t>
            </a:r>
            <a:r>
              <a:rPr lang="ru-RU" dirty="0" err="1">
                <a:solidFill>
                  <a:srgbClr val="140D0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Шамхалу</a:t>
            </a:r>
            <a:r>
              <a:rPr lang="ru-RU" dirty="0">
                <a:solidFill>
                  <a:srgbClr val="140D0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140D0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Шамхал</a:t>
            </a:r>
            <a:r>
              <a:rPr lang="ru-RU" dirty="0">
                <a:solidFill>
                  <a:srgbClr val="140D0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по жеребьевке разделил земли между сыновьями. Сыновьям, у которых мать была жива, достались земли </a:t>
            </a:r>
            <a:r>
              <a:rPr lang="ru-RU" dirty="0" err="1">
                <a:solidFill>
                  <a:srgbClr val="140D0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сел.Урада</a:t>
            </a:r>
            <a:r>
              <a:rPr lang="ru-RU" dirty="0">
                <a:solidFill>
                  <a:srgbClr val="140D0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140D0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Тидиб</a:t>
            </a:r>
            <a:r>
              <a:rPr lang="ru-RU" dirty="0">
                <a:solidFill>
                  <a:srgbClr val="140D0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Гента. А тем сыновьям, у которых мать не была жива, достались земли </a:t>
            </a:r>
            <a:r>
              <a:rPr lang="ru-RU" dirty="0" smtClean="0">
                <a:solidFill>
                  <a:srgbClr val="140D0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сел. </a:t>
            </a:r>
            <a:r>
              <a:rPr lang="ru-RU" dirty="0" err="1" smtClean="0">
                <a:solidFill>
                  <a:srgbClr val="140D0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Хотода</a:t>
            </a:r>
            <a:r>
              <a:rPr lang="ru-RU" dirty="0">
                <a:solidFill>
                  <a:srgbClr val="140D0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140D0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Гоор</a:t>
            </a:r>
            <a:r>
              <a:rPr lang="ru-RU" dirty="0">
                <a:solidFill>
                  <a:srgbClr val="140D0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и </a:t>
            </a:r>
            <a:r>
              <a:rPr lang="ru-RU" dirty="0" err="1">
                <a:solidFill>
                  <a:srgbClr val="140D0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Кахиб</a:t>
            </a:r>
            <a:r>
              <a:rPr lang="ru-RU" dirty="0">
                <a:solidFill>
                  <a:srgbClr val="140D0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140D0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Шамхал</a:t>
            </a:r>
            <a:r>
              <a:rPr lang="ru-RU" dirty="0">
                <a:solidFill>
                  <a:srgbClr val="140D0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dirty="0" err="1">
                <a:solidFill>
                  <a:srgbClr val="140D0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Кабтар</a:t>
            </a:r>
            <a:r>
              <a:rPr lang="ru-RU" dirty="0">
                <a:solidFill>
                  <a:srgbClr val="140D0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после этого поженили своих детей. За старшего сына </a:t>
            </a:r>
            <a:r>
              <a:rPr lang="ru-RU" dirty="0" err="1">
                <a:solidFill>
                  <a:srgbClr val="140D0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Шамхала</a:t>
            </a:r>
            <a:r>
              <a:rPr lang="ru-RU" dirty="0">
                <a:solidFill>
                  <a:srgbClr val="140D0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из </a:t>
            </a:r>
            <a:r>
              <a:rPr lang="ru-RU" dirty="0" err="1">
                <a:solidFill>
                  <a:srgbClr val="140D0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Урады</a:t>
            </a:r>
            <a:r>
              <a:rPr lang="ru-RU" dirty="0">
                <a:solidFill>
                  <a:srgbClr val="140D0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выдали дочку </a:t>
            </a:r>
            <a:r>
              <a:rPr lang="ru-RU" dirty="0" err="1">
                <a:solidFill>
                  <a:srgbClr val="140D0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Кабтара</a:t>
            </a:r>
            <a:r>
              <a:rPr lang="ru-RU" dirty="0">
                <a:solidFill>
                  <a:srgbClr val="140D0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Через некоторое время дочь </a:t>
            </a:r>
            <a:r>
              <a:rPr lang="ru-RU" dirty="0" err="1">
                <a:solidFill>
                  <a:srgbClr val="140D0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Кабтара</a:t>
            </a:r>
            <a:r>
              <a:rPr lang="ru-RU" dirty="0">
                <a:solidFill>
                  <a:srgbClr val="140D0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подарила </a:t>
            </a:r>
            <a:r>
              <a:rPr lang="ru-RU" dirty="0" err="1">
                <a:solidFill>
                  <a:srgbClr val="140D0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Кабтару</a:t>
            </a:r>
            <a:r>
              <a:rPr lang="ru-RU" dirty="0">
                <a:solidFill>
                  <a:srgbClr val="140D0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внука. Вместо подарков, по совету отца зять </a:t>
            </a:r>
            <a:r>
              <a:rPr lang="ru-RU" dirty="0" err="1">
                <a:solidFill>
                  <a:srgbClr val="140D0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Кабтара</a:t>
            </a:r>
            <a:r>
              <a:rPr lang="ru-RU" dirty="0">
                <a:solidFill>
                  <a:srgbClr val="140D0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выпросил древние и благодатные земли </a:t>
            </a:r>
            <a:r>
              <a:rPr lang="ru-RU" dirty="0" err="1">
                <a:solidFill>
                  <a:srgbClr val="140D0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Тлагал</a:t>
            </a:r>
            <a:r>
              <a:rPr lang="ru-RU" dirty="0">
                <a:solidFill>
                  <a:srgbClr val="140D0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140D0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Тляха</a:t>
            </a:r>
            <a:r>
              <a:rPr lang="ru-RU" dirty="0">
                <a:solidFill>
                  <a:srgbClr val="140D0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), принадлежавших </a:t>
            </a:r>
            <a:r>
              <a:rPr lang="ru-RU" dirty="0" err="1">
                <a:solidFill>
                  <a:srgbClr val="140D0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Шамхалу</a:t>
            </a:r>
            <a:r>
              <a:rPr lang="ru-RU" dirty="0">
                <a:solidFill>
                  <a:srgbClr val="140D0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6278880" y="2740733"/>
            <a:ext cx="2827542" cy="19565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5" name="Picture 3" descr="C:\Users\admin\Desktop\Sh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8880" y="1865145"/>
            <a:ext cx="5414604" cy="37077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187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      </a:t>
            </a:r>
            <a:r>
              <a:rPr lang="ru-RU" sz="6000" dirty="0" err="1" smtClean="0">
                <a:solidFill>
                  <a:srgbClr val="C00000"/>
                </a:solidFill>
                <a:latin typeface="Monotype Corsiva" panose="03010101010201010101" pitchFamily="66" charset="0"/>
              </a:rPr>
              <a:t>Урада</a:t>
            </a:r>
            <a:endParaRPr lang="ru-RU" sz="6000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dirty="0" smtClean="0"/>
              <a:t>    Название </a:t>
            </a:r>
            <a:r>
              <a:rPr lang="ru-RU" dirty="0" err="1"/>
              <a:t>Урада</a:t>
            </a:r>
            <a:r>
              <a:rPr lang="ru-RU" dirty="0"/>
              <a:t>, по преданиям, произошло от того, что поселение было воздвигнуто на возвышенном, обзорном месте «</a:t>
            </a:r>
            <a:r>
              <a:rPr lang="ru-RU" dirty="0" err="1"/>
              <a:t>ГIурада</a:t>
            </a:r>
            <a:r>
              <a:rPr lang="ru-RU" dirty="0"/>
              <a:t>». Есть еще предположения, что поселение находится между речками (</a:t>
            </a:r>
            <a:r>
              <a:rPr lang="ru-RU" dirty="0" err="1"/>
              <a:t>ЦIвенда</a:t>
            </a:r>
            <a:r>
              <a:rPr lang="ru-RU" dirty="0"/>
              <a:t>, </a:t>
            </a:r>
            <a:r>
              <a:rPr lang="ru-RU" dirty="0" err="1"/>
              <a:t>Гичиниб</a:t>
            </a:r>
            <a:r>
              <a:rPr lang="ru-RU" dirty="0"/>
              <a:t>, </a:t>
            </a:r>
            <a:r>
              <a:rPr lang="ru-RU" dirty="0" err="1"/>
              <a:t>Кьурулъар</a:t>
            </a:r>
            <a:r>
              <a:rPr lang="ru-RU" dirty="0"/>
              <a:t>), то есть, «</a:t>
            </a:r>
            <a:r>
              <a:rPr lang="ru-RU" dirty="0" err="1"/>
              <a:t>гIоразда</a:t>
            </a:r>
            <a:r>
              <a:rPr lang="ru-RU" dirty="0"/>
              <a:t> </a:t>
            </a:r>
            <a:r>
              <a:rPr lang="ru-RU" dirty="0" err="1"/>
              <a:t>гьоркьоб</a:t>
            </a:r>
            <a:r>
              <a:rPr lang="ru-RU" dirty="0"/>
              <a:t>»- </a:t>
            </a:r>
            <a:r>
              <a:rPr lang="ru-RU" dirty="0" err="1"/>
              <a:t>ГIоразда</a:t>
            </a:r>
            <a:r>
              <a:rPr lang="ru-RU" dirty="0"/>
              <a:t>, </a:t>
            </a:r>
            <a:r>
              <a:rPr lang="ru-RU" dirty="0" err="1"/>
              <a:t>Гiорада</a:t>
            </a:r>
            <a:r>
              <a:rPr lang="ru-RU" dirty="0"/>
              <a:t>, </a:t>
            </a:r>
            <a:r>
              <a:rPr lang="ru-RU" dirty="0" err="1"/>
              <a:t>ГIурада</a:t>
            </a:r>
            <a:r>
              <a:rPr lang="ru-RU" dirty="0"/>
              <a:t>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278562" y="1820174"/>
            <a:ext cx="5131153" cy="386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79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nded Design Yellow 16x9">
  <a:themeElements>
    <a:clrScheme name="Banded_Design_Yellow">
      <a:dk1>
        <a:srgbClr val="323232"/>
      </a:dk1>
      <a:lt1>
        <a:sysClr val="window" lastClr="FFFFFF"/>
      </a:lt1>
      <a:dk2>
        <a:srgbClr val="000000"/>
      </a:dk2>
      <a:lt2>
        <a:srgbClr val="E5E8E8"/>
      </a:lt2>
      <a:accent1>
        <a:srgbClr val="FFCD36"/>
      </a:accent1>
      <a:accent2>
        <a:srgbClr val="F29E3E"/>
      </a:accent2>
      <a:accent3>
        <a:srgbClr val="83C546"/>
      </a:accent3>
      <a:accent4>
        <a:srgbClr val="52C1CA"/>
      </a:accent4>
      <a:accent5>
        <a:srgbClr val="7384CA"/>
      </a:accent5>
      <a:accent6>
        <a:srgbClr val="DA6A89"/>
      </a:accent6>
      <a:hlink>
        <a:srgbClr val="88CACA"/>
      </a:hlink>
      <a:folHlink>
        <a:srgbClr val="91A7CA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_Design_Yellow_TP102900996" id="{5A6D7BCA-C9CF-452E-858B-1538BAA282ED}" vid="{365F969C-3B7F-41AB-85B2-7C40E7D6CF2F}"/>
    </a:ext>
  </a:extLst>
</a:theme>
</file>

<file path=ppt/theme/theme2.xml><?xml version="1.0" encoding="utf-8"?>
<a:theme xmlns:a="http://schemas.openxmlformats.org/drawingml/2006/main" name="Office Theme">
  <a:themeElements>
    <a:clrScheme name="Banded_Design_Yellow">
      <a:dk1>
        <a:srgbClr val="595959"/>
      </a:dk1>
      <a:lt1>
        <a:sysClr val="window" lastClr="FFFFFF"/>
      </a:lt1>
      <a:dk2>
        <a:srgbClr val="323232"/>
      </a:dk2>
      <a:lt2>
        <a:srgbClr val="E5E8E8"/>
      </a:lt2>
      <a:accent1>
        <a:srgbClr val="FFCD36"/>
      </a:accent1>
      <a:accent2>
        <a:srgbClr val="F29E3E"/>
      </a:accent2>
      <a:accent3>
        <a:srgbClr val="83C546"/>
      </a:accent3>
      <a:accent4>
        <a:srgbClr val="52C1CA"/>
      </a:accent4>
      <a:accent5>
        <a:srgbClr val="7384CA"/>
      </a:accent5>
      <a:accent6>
        <a:srgbClr val="DA6A89"/>
      </a:accent6>
      <a:hlink>
        <a:srgbClr val="88CACA"/>
      </a:hlink>
      <a:folHlink>
        <a:srgbClr val="91A7CA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Yellow">
      <a:dk1>
        <a:srgbClr val="595959"/>
      </a:dk1>
      <a:lt1>
        <a:sysClr val="window" lastClr="FFFFFF"/>
      </a:lt1>
      <a:dk2>
        <a:srgbClr val="323232"/>
      </a:dk2>
      <a:lt2>
        <a:srgbClr val="E5E8E8"/>
      </a:lt2>
      <a:accent1>
        <a:srgbClr val="FFCD36"/>
      </a:accent1>
      <a:accent2>
        <a:srgbClr val="F29E3E"/>
      </a:accent2>
      <a:accent3>
        <a:srgbClr val="83C546"/>
      </a:accent3>
      <a:accent4>
        <a:srgbClr val="52C1CA"/>
      </a:accent4>
      <a:accent5>
        <a:srgbClr val="7384CA"/>
      </a:accent5>
      <a:accent6>
        <a:srgbClr val="DA6A89"/>
      </a:accent6>
      <a:hlink>
        <a:srgbClr val="88CACA"/>
      </a:hlink>
      <a:folHlink>
        <a:srgbClr val="91A7CA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66677B1-365E-411F-9971-C788BC2975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желтой полосой (широкоэкранная)</Template>
  <TotalTime>0</TotalTime>
  <Words>1170</Words>
  <Application>Microsoft Office PowerPoint</Application>
  <PresentationFormat>Широкоэкранный</PresentationFormat>
  <Paragraphs>93</Paragraphs>
  <Slides>22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Arial Black</vt:lpstr>
      <vt:lpstr>Book Antiqua</vt:lpstr>
      <vt:lpstr>Monotype Corsiva</vt:lpstr>
      <vt:lpstr>Times New Roman</vt:lpstr>
      <vt:lpstr>Banded Design Yellow 16x9</vt:lpstr>
      <vt:lpstr>Презентация PowerPoint</vt:lpstr>
      <vt:lpstr>Введение: </vt:lpstr>
      <vt:lpstr>Актуальность темы: </vt:lpstr>
      <vt:lpstr>Презентация PowerPoint</vt:lpstr>
      <vt:lpstr>Презентация PowerPoint</vt:lpstr>
      <vt:lpstr>        На земле Гидатля сейчас проживают люди из сел Урада, Тидиб, Гентаб, Мачада, Хотода, Тлях, Накитль.  Эти поселения издавна проживают компактно. Выходцами из Гидатля являются, и жители селения Зиуриб.       Гидатль располагается на территории нынешнего Шамильского района. И расположена между Нукатлинским и Богосским хребтами. До сих пор еще не пришли к единому мнению, как образовалось название Гидатль. Одни считают, что название происходит от слова «гьи»-это национальный горский суп из зерновых культур. Другие, что происходит от слова «гьидаят».         </vt:lpstr>
      <vt:lpstr>   </vt:lpstr>
      <vt:lpstr>Презентация PowerPoint</vt:lpstr>
      <vt:lpstr>      Урада</vt:lpstr>
      <vt:lpstr>Тидиб</vt:lpstr>
      <vt:lpstr>Гентаб</vt:lpstr>
      <vt:lpstr>Мачада</vt:lpstr>
      <vt:lpstr>Накитль</vt:lpstr>
      <vt:lpstr>Хотода</vt:lpstr>
      <vt:lpstr>Презентация PowerPoint</vt:lpstr>
      <vt:lpstr>Презентация PowerPoint</vt:lpstr>
      <vt:lpstr>Презентация PowerPoint</vt:lpstr>
      <vt:lpstr>Ибрагим -хаджи</vt:lpstr>
      <vt:lpstr>Презентация PowerPoint</vt:lpstr>
      <vt:lpstr>Родная природа</vt:lpstr>
      <vt:lpstr>Вывод: </vt:lpstr>
      <vt:lpstr>Список литературы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2019-01-18T19:19:02Z</dcterms:created>
  <dcterms:modified xsi:type="dcterms:W3CDTF">2019-01-31T12:29:05Z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TC029009979991</vt:lpwstr>
  </property>
</Properties>
</file>