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78" r:id="rId3"/>
    <p:sldId id="257" r:id="rId4"/>
    <p:sldId id="258" r:id="rId5"/>
    <p:sldId id="280" r:id="rId6"/>
    <p:sldId id="293" r:id="rId7"/>
    <p:sldId id="279" r:id="rId8"/>
    <p:sldId id="281" r:id="rId9"/>
    <p:sldId id="272" r:id="rId10"/>
    <p:sldId id="282" r:id="rId11"/>
    <p:sldId id="283" r:id="rId12"/>
    <p:sldId id="284" r:id="rId13"/>
    <p:sldId id="285" r:id="rId14"/>
    <p:sldId id="286" r:id="rId15"/>
    <p:sldId id="288" r:id="rId16"/>
    <p:sldId id="287" r:id="rId17"/>
    <p:sldId id="289" r:id="rId18"/>
    <p:sldId id="260" r:id="rId19"/>
    <p:sldId id="290" r:id="rId20"/>
    <p:sldId id="294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3300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1A4D0F-7CC5-4802-8404-89614D9B5734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321B485-1814-48DD-9D50-21637C490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22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78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7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8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4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1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6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1276" y="260649"/>
            <a:ext cx="6343212" cy="2448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Профилактика детского 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дорожно-транспортного травматизма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 в общеобразовательном учреждени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и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12976"/>
            <a:ext cx="5040560" cy="316835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rgbClr val="C00000"/>
                </a:solidFill>
              </a:rPr>
              <a:t>«Самое дорогое у человека – это жизнь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endParaRPr lang="ru-RU" sz="900" dirty="0">
              <a:solidFill>
                <a:srgbClr val="C00000"/>
              </a:solidFill>
            </a:endParaRPr>
          </a:p>
          <a:p>
            <a:pPr algn="r"/>
            <a:r>
              <a:rPr lang="ru-RU" sz="2000" dirty="0">
                <a:solidFill>
                  <a:srgbClr val="C00000"/>
                </a:solidFill>
              </a:rPr>
              <a:t>Н. А. Островский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Подготовила </a:t>
            </a:r>
            <a:r>
              <a:rPr lang="ru-RU" dirty="0" smtClean="0">
                <a:solidFill>
                  <a:srgbClr val="002060"/>
                </a:solidFill>
              </a:rPr>
              <a:t>заместитель директора по воспитательной </a:t>
            </a:r>
            <a:r>
              <a:rPr lang="ru-RU" dirty="0" smtClean="0">
                <a:solidFill>
                  <a:srgbClr val="002060"/>
                </a:solidFill>
              </a:rPr>
              <a:t>работе </a:t>
            </a:r>
            <a:r>
              <a:rPr lang="ru-RU" dirty="0" err="1" smtClean="0">
                <a:solidFill>
                  <a:srgbClr val="002060"/>
                </a:solidFill>
              </a:rPr>
              <a:t>Нурмагомедова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П.А., ГКОУ </a:t>
            </a:r>
            <a:r>
              <a:rPr lang="ru-RU" dirty="0" smtClean="0">
                <a:solidFill>
                  <a:srgbClr val="002060"/>
                </a:solidFill>
              </a:rPr>
              <a:t>РД «</a:t>
            </a:r>
            <a:r>
              <a:rPr lang="ru-RU" dirty="0" err="1" smtClean="0">
                <a:solidFill>
                  <a:srgbClr val="002060"/>
                </a:solidFill>
              </a:rPr>
              <a:t>Новоурадинская</a:t>
            </a:r>
            <a:r>
              <a:rPr lang="ru-RU" dirty="0" smtClean="0">
                <a:solidFill>
                  <a:srgbClr val="002060"/>
                </a:solidFill>
              </a:rPr>
              <a:t> СОШ </a:t>
            </a:r>
            <a:r>
              <a:rPr lang="ru-RU" dirty="0" err="1" smtClean="0">
                <a:solidFill>
                  <a:srgbClr val="002060"/>
                </a:solidFill>
              </a:rPr>
              <a:t>Шамильского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района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208172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-2187624"/>
            <a:ext cx="8568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37755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Все дорожные знаки делятся </a:t>
            </a:r>
            <a:r>
              <a:rPr lang="ru-RU" sz="3200" b="1" dirty="0" smtClean="0">
                <a:solidFill>
                  <a:srgbClr val="FF0000"/>
                </a:solidFill>
              </a:rPr>
              <a:t>на 8 групп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1" y="1998136"/>
            <a:ext cx="6120679" cy="4455199"/>
          </a:xfrm>
        </p:spPr>
        <p:txBody>
          <a:bodyPr numCol="2">
            <a:noAutofit/>
          </a:bodyPr>
          <a:lstStyle/>
          <a:p>
            <a:r>
              <a:rPr lang="ru-RU" sz="1800" u="sng" dirty="0" smtClean="0">
                <a:solidFill>
                  <a:srgbClr val="002060"/>
                </a:solidFill>
              </a:rPr>
              <a:t>предупреждающие </a:t>
            </a:r>
            <a:r>
              <a:rPr lang="ru-RU" sz="1800" u="sng" dirty="0">
                <a:solidFill>
                  <a:srgbClr val="002060"/>
                </a:solidFill>
              </a:rPr>
              <a:t>знаки;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</a:rPr>
              <a:t>знаки приоритета;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</a:rPr>
              <a:t>запрещающие знаки;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</a:rPr>
              <a:t>предписывающие знаки;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</a:rPr>
              <a:t>знаки особых предписаний;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</a:rPr>
              <a:t>информационные знаки;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</a:rPr>
              <a:t>знаки сервиса;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</a:rPr>
              <a:t>знаки дополнительной информации.</a:t>
            </a:r>
            <a:endParaRPr lang="ru-RU" sz="1800" dirty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Дорожные зна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39" y="2132856"/>
            <a:ext cx="5117325" cy="34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0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Предупреждающие </a:t>
            </a:r>
            <a:r>
              <a:rPr lang="ru-RU" sz="3200" b="1" dirty="0">
                <a:solidFill>
                  <a:srgbClr val="FF0000"/>
                </a:solidFill>
              </a:rPr>
              <a:t>знаки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krossovery.info/wp-content/uploads/2016/02/Znaki-dorojnogo-dvijeniy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82069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ossovery.info/wp-content/uploads/2016/02/Znaki-dorojnogo-dvijeniy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1851"/>
            <a:ext cx="3744416" cy="49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4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Знаки </a:t>
            </a:r>
            <a:r>
              <a:rPr lang="ru-RU" sz="3200" b="1" dirty="0">
                <a:solidFill>
                  <a:srgbClr val="FF0000"/>
                </a:solidFill>
              </a:rPr>
              <a:t>приоритета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krossovery.info/wp-content/uploads/2016/02/Znaki-dorojnogo-dvijeniya-4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6"/>
          <a:stretch/>
        </p:blipFill>
        <p:spPr bwMode="auto">
          <a:xfrm>
            <a:off x="179512" y="980728"/>
            <a:ext cx="4176464" cy="28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rossovery.info/wp-content/uploads/2016/02/Znaki-dorojnogo-dvijeniya-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9"/>
          <a:stretch/>
        </p:blipFill>
        <p:spPr bwMode="auto">
          <a:xfrm>
            <a:off x="4067944" y="3573016"/>
            <a:ext cx="4661248" cy="31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0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Запрещающие </a:t>
            </a:r>
            <a:r>
              <a:rPr lang="ru-RU" sz="3200" b="1" dirty="0">
                <a:solidFill>
                  <a:srgbClr val="FF0000"/>
                </a:solidFill>
              </a:rPr>
              <a:t>знаки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Znaki dorojnogo dvijeniya (6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2135"/>
            <a:ext cx="3960440" cy="51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naki dorojnogo dvijeniya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1366"/>
            <a:ext cx="4032448" cy="50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4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Предписывающие </a:t>
            </a:r>
            <a:r>
              <a:rPr lang="ru-RU" sz="3200" b="1" dirty="0">
                <a:solidFill>
                  <a:srgbClr val="FF0000"/>
                </a:solidFill>
              </a:rPr>
              <a:t>знаки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krossovery.info/wp-content/uploads/2016/02/Znaki-dorojnogo-dvijeniya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96752"/>
            <a:ext cx="620621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2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Информационные </a:t>
            </a:r>
            <a:r>
              <a:rPr lang="ru-RU" sz="3200" b="1" dirty="0">
                <a:solidFill>
                  <a:srgbClr val="FF0000"/>
                </a:solidFill>
              </a:rPr>
              <a:t>знаки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krossovery.info/wp-content/uploads/2016/02/0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8847"/>
            <a:ext cx="5924717" cy="58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3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Знаки сервиса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krossovery.info/wp-content/uploads/2016/02/serv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02538" cy="33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7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34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Знаки </a:t>
            </a:r>
            <a:r>
              <a:rPr lang="ru-RU" sz="3200" b="1" dirty="0">
                <a:solidFill>
                  <a:srgbClr val="FF0000"/>
                </a:solidFill>
              </a:rPr>
              <a:t>дополнительной информации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krossovery.info/wp-content/uploads/2016/02/dop-inf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1576"/>
            <a:ext cx="6974056" cy="58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116632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Helvetica Neue"/>
              </a:rPr>
              <a:t>Если на дороге случилась беда- срочно звоните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Helvetica Neue"/>
              </a:rPr>
              <a:t>по телефонам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Helvetica Neue"/>
              </a:rPr>
              <a:t>03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Helvetica Neue"/>
              </a:rPr>
              <a:t>02</a:t>
            </a:r>
            <a:endParaRPr lang="ru-RU" sz="40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  <p:pic>
        <p:nvPicPr>
          <p:cNvPr id="9218" name="Picture 2" descr="http://images.myshared.ru/9/902423/slide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7" t="36750" r="30701" b="41201"/>
          <a:stretch/>
        </p:blipFill>
        <p:spPr bwMode="auto">
          <a:xfrm>
            <a:off x="5068516" y="3717032"/>
            <a:ext cx="2887860" cy="19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ages.myshared.ru/9/902423/slide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70687" r="67451" b="6214"/>
          <a:stretch/>
        </p:blipFill>
        <p:spPr bwMode="auto">
          <a:xfrm>
            <a:off x="827584" y="3717032"/>
            <a:ext cx="2897886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ЮНЫЙ ДРУГ! ПОМНИ И СОБЛЮДАЙ ДОРОЖНЫЕ ПРАВИЛА ВСЕГД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1"/>
            <a:ext cx="8256916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1960" cy="165618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Цель</a:t>
            </a:r>
            <a:r>
              <a:rPr lang="ru-RU" sz="2400" b="1" dirty="0">
                <a:solidFill>
                  <a:srgbClr val="002060"/>
                </a:solidFill>
              </a:rPr>
              <a:t> 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Воспитание у детей культуры поведения на дорогах. Формирование устойчивых навыков безопасного поведения на улицах и дорогах.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348880"/>
            <a:ext cx="454684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Развитие дорожной грамотности детей.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Воспитание ответственности у детей за свое поведение.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Совершенствование </a:t>
            </a:r>
            <a:r>
              <a:rPr lang="ru-RU" dirty="0" smtClean="0">
                <a:solidFill>
                  <a:srgbClr val="002060"/>
                </a:solidFill>
              </a:rPr>
              <a:t>уровня </a:t>
            </a:r>
            <a:r>
              <a:rPr lang="ru-RU" dirty="0">
                <a:solidFill>
                  <a:srgbClr val="002060"/>
                </a:solidFill>
              </a:rPr>
              <a:t>накопленных практических навыков.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Подведение учащихся к мысли о необходимости соблюдения правил дорожного движения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48880"/>
            <a:ext cx="3976389" cy="37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5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01317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Желаю Вам безопасных и добрых дорог!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ds05.infourok.ru/uploads/ex/1364/001312ab-9e26e52b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27535" cy="45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404664"/>
            <a:ext cx="5904656" cy="22402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ПОМНИТЕ!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Дисциплина на улицах, </a:t>
            </a:r>
            <a:r>
              <a:rPr lang="ru-RU" sz="3600" dirty="0">
                <a:solidFill>
                  <a:srgbClr val="002060"/>
                </a:solidFill>
              </a:rPr>
              <a:t>дорогах и в</a:t>
            </a:r>
            <a:r>
              <a:rPr lang="ru-RU" sz="3600" dirty="0" smtClean="0">
                <a:solidFill>
                  <a:srgbClr val="002060"/>
                </a:solidFill>
              </a:rPr>
              <a:t> транспорте – залог безопасности.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dirty="0"/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82886"/>
            <a:ext cx="1752600" cy="2240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394568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Правильное поведение на дорогах, </a:t>
            </a:r>
            <a:r>
              <a:rPr lang="ru-RU" sz="2400" b="1" dirty="0" smtClean="0">
                <a:solidFill>
                  <a:srgbClr val="FF0000"/>
                </a:solidFill>
              </a:rPr>
              <a:t>показатель - культуры человека.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256" b="10285"/>
          <a:stretch/>
        </p:blipFill>
        <p:spPr>
          <a:xfrm>
            <a:off x="251520" y="3140968"/>
            <a:ext cx="4608511" cy="31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524" y="3081072"/>
            <a:ext cx="4140459" cy="361836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каждым годом в нашей стране растет плотность транспортных потоков на улицах и дорогах.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Растет число дорожно-транспортных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происшествий. Все чаще и чаще их жертвами становятся дети. Поэтому обучение безопасности движения становится все более важной задачей. Особое значение и решение этой проблемы имеет заблаговременная и правильная подготовка наших пешеходов</a:t>
            </a: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ngsanaUPC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1" y="16048"/>
            <a:ext cx="4925426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Знайте</a:t>
            </a:r>
            <a:r>
              <a:rPr lang="ru-RU" sz="2000" b="1" dirty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Более </a:t>
            </a:r>
            <a:r>
              <a:rPr lang="ru-RU" sz="2000" b="1" dirty="0">
                <a:solidFill>
                  <a:srgbClr val="002060"/>
                </a:solidFill>
              </a:rPr>
              <a:t>260.000 детей ежегодно умирают в результате аварий на дорогах во всём </a:t>
            </a:r>
            <a:r>
              <a:rPr lang="ru-RU" sz="2000" b="1" dirty="0" smtClean="0">
                <a:solidFill>
                  <a:srgbClr val="002060"/>
                </a:solidFill>
              </a:rPr>
              <a:t>мире.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- 10 </a:t>
            </a:r>
            <a:r>
              <a:rPr lang="ru-RU" sz="2000" b="1" dirty="0">
                <a:solidFill>
                  <a:srgbClr val="002060"/>
                </a:solidFill>
              </a:rPr>
              <a:t>миллионов получают травмы различной степени тяжести.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По </a:t>
            </a:r>
            <a:r>
              <a:rPr lang="ru-RU" sz="2000" b="1" dirty="0">
                <a:solidFill>
                  <a:srgbClr val="002060"/>
                </a:solidFill>
              </a:rPr>
              <a:t>причине ДТП в России умирают более 4400 детей каждый год.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/>
            </a:r>
            <a:b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</a:b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                                                                                          </a:t>
            </a:r>
            <a:b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</a:br>
            <a:endParaRPr lang="ru-RU" sz="16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8976"/>
            <a:ext cx="3417540" cy="22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12087"/>
            <a:ext cx="3989323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92" y="274638"/>
            <a:ext cx="4776872" cy="2074242"/>
          </a:xfrm>
        </p:spPr>
        <p:txBody>
          <a:bodyPr numCol="1"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Статистика дорожно-транспортных </a:t>
            </a:r>
            <a:r>
              <a:rPr lang="ru-RU" b="1" dirty="0" smtClean="0">
                <a:solidFill>
                  <a:srgbClr val="FF0000"/>
                </a:solidFill>
              </a:rPr>
              <a:t>происшествий за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9 месяцев 2020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8424936" cy="3837040"/>
          </a:xfrm>
        </p:spPr>
        <p:txBody>
          <a:bodyPr>
            <a:noAutofit/>
          </a:bodyPr>
          <a:lstStyle/>
          <a:p>
            <a:pPr lvl="0" algn="just">
              <a:buClr>
                <a:srgbClr val="FE8637"/>
              </a:buClr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10 месяцев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2020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года на территории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республики Дагестан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зарегистрировано 151 дорожно-транспортное происшествие, в результате которых погибли 13 детей в возрасте до 16 лет и 175 получили ранения. </a:t>
            </a: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algn="just">
              <a:buClr>
                <a:srgbClr val="FE8637"/>
              </a:buClr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период с 1 по 25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ноября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совершено 112 дорожно-транспортных происшествий, в которых погибли 29 и получили ранения 148 человек, в том числе погибли 3 и ранены 9 детей в возрасте до 16 лет. 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>
              <a:buClr>
                <a:srgbClr val="FE8637"/>
              </a:buClr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Проведенный анализ дорожно-транспортных происшествий с участием несовершеннолетних свидетельствует, что в получении травм и гибели детей виновны в основном, сами взрослые, как водители транспортных средств, так и сопровождающие детей лица, которые безответственно относились к их безопасности при перевозке на автотранспорте и переходе проезжей части дороги.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1545"/>
            <a:ext cx="3072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8072"/>
            <a:ext cx="8064896" cy="15487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ситуации «дорожные ловушки», в которые обычно попадают дети, можно объединить в 5 групп: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424936" cy="42484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Закрытый обзор» - дети и водители не видят и не могут видеть друг друга. 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«Отвлечение </a:t>
            </a:r>
            <a:r>
              <a:rPr lang="ru-RU" dirty="0">
                <a:solidFill>
                  <a:srgbClr val="002060"/>
                </a:solidFill>
              </a:rPr>
              <a:t>внимания» - ребёнок не замечает опасности, потому что его взгляд прикован к цели на другой стороне улицы или на проезжей части, угол бокового зрения сужен, ребёнок спешит. 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«Пустынная </a:t>
            </a:r>
            <a:r>
              <a:rPr lang="ru-RU" dirty="0">
                <a:solidFill>
                  <a:srgbClr val="002060"/>
                </a:solidFill>
              </a:rPr>
              <a:t>улица» - ребёнок не замечает опасности, будучи уверен, что машин нет (их давно не было), и выходит или выбегает на дорогу, не осмотрев её.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«Середина </a:t>
            </a:r>
            <a:r>
              <a:rPr lang="ru-RU" dirty="0">
                <a:solidFill>
                  <a:srgbClr val="002060"/>
                </a:solidFill>
              </a:rPr>
              <a:t>проезжей части» - дети не обращают внимания на машину, проезжающую за спиной.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Родители с детьми» - дети вырываются из рук родителей, родители не привлекают детей к наблюдению за дорожным движением; дети менее осторожны в присутствии взрослых и других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261560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21088"/>
            <a:ext cx="8064897" cy="18227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ПОМНИТЕ!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>
                <a:solidFill>
                  <a:srgbClr val="002060"/>
                </a:solidFill>
              </a:rPr>
              <a:t>будьте равнодушными прохожими, помогите маленькому пешеходу, оказавшемуся в трудной ситуации на дороге. Удержите его от шалостей и опрометчивых действий.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8" t="24327" r="3242" b="6746"/>
          <a:stretch/>
        </p:blipFill>
        <p:spPr>
          <a:xfrm>
            <a:off x="827583" y="44624"/>
            <a:ext cx="748883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9863"/>
            <a:ext cx="8496300" cy="6481762"/>
          </a:xfrm>
        </p:spPr>
        <p:txBody>
          <a:bodyPr numCol="2"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32656"/>
            <a:ext cx="4029238" cy="280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861048"/>
            <a:ext cx="79208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Helvetica Neue"/>
              </a:rPr>
              <a:t>Причины</a:t>
            </a:r>
            <a:r>
              <a:rPr lang="ru-RU" sz="2400" dirty="0" smtClean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Helvetica Neue"/>
              </a:rPr>
              <a:t>гибели </a:t>
            </a:r>
            <a:r>
              <a:rPr lang="ru-RU" sz="2400" b="1" dirty="0">
                <a:solidFill>
                  <a:srgbClr val="FF0000"/>
                </a:solidFill>
                <a:latin typeface="Helvetica Neue"/>
              </a:rPr>
              <a:t>и травматизма детей на </a:t>
            </a:r>
            <a:r>
              <a:rPr lang="ru-RU" sz="2400" b="1" dirty="0" smtClean="0">
                <a:solidFill>
                  <a:srgbClr val="FF0000"/>
                </a:solidFill>
                <a:latin typeface="Helvetica Neue"/>
              </a:rPr>
              <a:t>дорогах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-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Игры на проезжей части;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-Не пристегнутый ремень безопасности;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-Переход улицы в неположенном месте и на красный свет и т. д.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-Невнимательность при переходе дороги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-Не соблюдение правил безопасности</a:t>
            </a:r>
            <a:endParaRPr lang="ru-RU" sz="20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834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4401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Предрасположенность детей к несчастным случаям на дороге обусловлена особенностями психофизиологического развития, такими как: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Helvetica Neue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3657600" cy="27432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09120" y="1600200"/>
            <a:ext cx="4983360" cy="506916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Helvetica Neue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неустойчивость и быстрое истощение нервной системы;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неспособность адекватно оценивать обстановку;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быстрое образование и исчезновение условных рефлексов;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преобладание процессов возбуждения над процессами торможения;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преобладание потребности в движении над осторожностью;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стремление подражать взрослым;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недостаток знаний об источниках опасности;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отсутствие способности отделять главное от второстепенного;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переоценка своих возможностей в реальной ситуации;</a:t>
            </a:r>
          </a:p>
          <a:p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- неадекватная реакция на сильные резкие раздражители и др.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49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673</TotalTime>
  <Words>695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AngsanaUPC</vt:lpstr>
      <vt:lpstr>Arial</vt:lpstr>
      <vt:lpstr>Arial Black</vt:lpstr>
      <vt:lpstr>Arial Narrow</vt:lpstr>
      <vt:lpstr>Calibri</vt:lpstr>
      <vt:lpstr>Corbel</vt:lpstr>
      <vt:lpstr>Gill Sans MT</vt:lpstr>
      <vt:lpstr>Helvetica Neue</vt:lpstr>
      <vt:lpstr>Times New Roman</vt:lpstr>
      <vt:lpstr>Parcel</vt:lpstr>
      <vt:lpstr>Профилактика детского  дорожно-транспортного травматизма  в общеобразовательном учреждении  </vt:lpstr>
      <vt:lpstr>Цель : Воспитание у детей культуры поведения на дорогах. Формирование устойчивых навыков безопасного поведения на улицах и дорогах. </vt:lpstr>
      <vt:lpstr>Презентация PowerPoint</vt:lpstr>
      <vt:lpstr>   С каждым годом в нашей стране растет плотность транспортных потоков на улицах и дорогах. Растет число дорожно-транспортных происшествий. Все чаще и чаще их жертвами становятся дети. Поэтому обучение безопасности движения становится все более важной задачей. Особое значение и решение этой проблемы имеет заблаговременная и правильная подготовка наших пешеходов.</vt:lpstr>
      <vt:lpstr>Статистика дорожно-транспортных происшествий за  9 месяцев 2020 года</vt:lpstr>
      <vt:lpstr>Основные ситуации «дорожные ловушки», в которые обычно попадают дети, можно объединить в 5 групп:</vt:lpstr>
      <vt:lpstr> </vt:lpstr>
      <vt:lpstr>Презентация PowerPoint</vt:lpstr>
      <vt:lpstr>Предрасположенность детей к несчастным случаям на дороге обусловлена особенностями психофизиологического развития, такими как: </vt:lpstr>
      <vt:lpstr>Все дорожные знаки делятся на 8 групп </vt:lpstr>
      <vt:lpstr>Предупреждающие знаки</vt:lpstr>
      <vt:lpstr>Знаки приоритета</vt:lpstr>
      <vt:lpstr>Запрещающие знаки</vt:lpstr>
      <vt:lpstr>Предписывающие знаки</vt:lpstr>
      <vt:lpstr>Информационные знаки</vt:lpstr>
      <vt:lpstr>Знаки сервиса</vt:lpstr>
      <vt:lpstr>Знаки дополнительной информации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детского  дорожно-транспортного травматизма  в общеобразовательном учреждении</dc:title>
  <dc:creator>Роман</dc:creator>
  <cp:lastModifiedBy>Пользователь</cp:lastModifiedBy>
  <cp:revision>58</cp:revision>
  <cp:lastPrinted>2020-12-08T12:27:48Z</cp:lastPrinted>
  <dcterms:created xsi:type="dcterms:W3CDTF">2012-12-02T10:32:08Z</dcterms:created>
  <dcterms:modified xsi:type="dcterms:W3CDTF">2020-12-08T13:37:52Z</dcterms:modified>
</cp:coreProperties>
</file>