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22"/>
  </p:handoutMasterIdLst>
  <p:sldIdLst>
    <p:sldId id="256" r:id="rId2"/>
    <p:sldId id="278" r:id="rId3"/>
    <p:sldId id="257" r:id="rId4"/>
    <p:sldId id="258" r:id="rId5"/>
    <p:sldId id="280" r:id="rId6"/>
    <p:sldId id="293" r:id="rId7"/>
    <p:sldId id="279" r:id="rId8"/>
    <p:sldId id="281" r:id="rId9"/>
    <p:sldId id="272" r:id="rId10"/>
    <p:sldId id="282" r:id="rId11"/>
    <p:sldId id="283" r:id="rId12"/>
    <p:sldId id="284" r:id="rId13"/>
    <p:sldId id="285" r:id="rId14"/>
    <p:sldId id="286" r:id="rId15"/>
    <p:sldId id="288" r:id="rId16"/>
    <p:sldId id="287" r:id="rId17"/>
    <p:sldId id="289" r:id="rId18"/>
    <p:sldId id="260" r:id="rId19"/>
    <p:sldId id="290" r:id="rId20"/>
    <p:sldId id="294" r:id="rId2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003300"/>
    <a:srgbClr val="660066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726" y="-86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31A4D0F-7CC5-4802-8404-89614D9B5734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4321B485-1814-48DD-9D50-21637C4901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5228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9784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570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499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77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985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948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512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2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08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0703" y="6236208"/>
            <a:ext cx="3806398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89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457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-42172"/>
            <a:ext cx="4576573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40080" y="6236208"/>
            <a:ext cx="3803904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565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175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21276" y="260649"/>
            <a:ext cx="6343212" cy="244827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+mn-lt"/>
              </a:rPr>
              <a:t>Профилактика детского </a:t>
            </a:r>
            <a:br>
              <a:rPr lang="ru-RU" sz="2800" dirty="0" smtClean="0">
                <a:solidFill>
                  <a:srgbClr val="FF0000"/>
                </a:solidFill>
                <a:latin typeface="+mn-lt"/>
              </a:rPr>
            </a:br>
            <a:r>
              <a:rPr lang="ru-RU" sz="2800" dirty="0" smtClean="0">
                <a:solidFill>
                  <a:srgbClr val="FF0000"/>
                </a:solidFill>
                <a:latin typeface="+mn-lt"/>
              </a:rPr>
              <a:t>дорожно-транспортного травматизма</a:t>
            </a:r>
            <a:br>
              <a:rPr lang="ru-RU" sz="2800" dirty="0" smtClean="0">
                <a:solidFill>
                  <a:srgbClr val="FF0000"/>
                </a:solidFill>
                <a:latin typeface="+mn-lt"/>
              </a:rPr>
            </a:br>
            <a:r>
              <a:rPr lang="ru-RU" sz="2800" dirty="0" smtClean="0">
                <a:solidFill>
                  <a:srgbClr val="FF0000"/>
                </a:solidFill>
                <a:latin typeface="+mn-lt"/>
              </a:rPr>
              <a:t> в общеобразовательном учреждени</a:t>
            </a:r>
            <a:r>
              <a:rPr lang="ru-RU" dirty="0" smtClean="0">
                <a:solidFill>
                  <a:srgbClr val="FF0000"/>
                </a:solidFill>
                <a:latin typeface="+mn-lt"/>
              </a:rPr>
              <a:t>и</a:t>
            </a:r>
            <a:r>
              <a:rPr lang="ru-RU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+mn-lt"/>
              </a:rPr>
            </a:br>
            <a:endParaRPr lang="ru-RU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3212976"/>
            <a:ext cx="5040560" cy="3168352"/>
          </a:xfrm>
        </p:spPr>
        <p:txBody>
          <a:bodyPr>
            <a:normAutofit/>
          </a:bodyPr>
          <a:lstStyle/>
          <a:p>
            <a:pPr algn="r"/>
            <a:r>
              <a:rPr lang="ru-RU" sz="2000" dirty="0">
                <a:solidFill>
                  <a:srgbClr val="C00000"/>
                </a:solidFill>
              </a:rPr>
              <a:t>«Самое дорогое у человека – это жизнь</a:t>
            </a:r>
            <a:r>
              <a:rPr lang="ru-RU" sz="2000" dirty="0" smtClean="0">
                <a:solidFill>
                  <a:srgbClr val="C00000"/>
                </a:solidFill>
              </a:rPr>
              <a:t>»</a:t>
            </a:r>
            <a:endParaRPr lang="ru-RU" sz="900" dirty="0">
              <a:solidFill>
                <a:srgbClr val="C00000"/>
              </a:solidFill>
            </a:endParaRPr>
          </a:p>
          <a:p>
            <a:pPr algn="r"/>
            <a:r>
              <a:rPr lang="ru-RU" sz="2000" dirty="0">
                <a:solidFill>
                  <a:srgbClr val="C00000"/>
                </a:solidFill>
              </a:rPr>
              <a:t>Н. А. Островский</a:t>
            </a:r>
          </a:p>
          <a:p>
            <a:pPr algn="ctr"/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     Подготовила </a:t>
            </a:r>
            <a:r>
              <a:rPr lang="ru-RU" dirty="0" smtClean="0">
                <a:solidFill>
                  <a:srgbClr val="002060"/>
                </a:solidFill>
              </a:rPr>
              <a:t>заместитель директора по воспитательной </a:t>
            </a:r>
            <a:r>
              <a:rPr lang="ru-RU" dirty="0" smtClean="0">
                <a:solidFill>
                  <a:srgbClr val="002060"/>
                </a:solidFill>
              </a:rPr>
              <a:t>работе </a:t>
            </a:r>
            <a:r>
              <a:rPr lang="ru-RU" dirty="0" err="1" smtClean="0">
                <a:solidFill>
                  <a:srgbClr val="002060"/>
                </a:solidFill>
              </a:rPr>
              <a:t>Нурмагомедова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П.А., ГКОУ </a:t>
            </a:r>
            <a:r>
              <a:rPr lang="ru-RU" dirty="0" smtClean="0">
                <a:solidFill>
                  <a:srgbClr val="002060"/>
                </a:solidFill>
              </a:rPr>
              <a:t>РД «</a:t>
            </a:r>
            <a:r>
              <a:rPr lang="ru-RU" dirty="0" err="1" smtClean="0">
                <a:solidFill>
                  <a:srgbClr val="002060"/>
                </a:solidFill>
              </a:rPr>
              <a:t>Новоурадинская</a:t>
            </a:r>
            <a:r>
              <a:rPr lang="ru-RU" dirty="0" smtClean="0">
                <a:solidFill>
                  <a:srgbClr val="002060"/>
                </a:solidFill>
              </a:rPr>
              <a:t> СОШ </a:t>
            </a:r>
            <a:r>
              <a:rPr lang="ru-RU" dirty="0" err="1" smtClean="0">
                <a:solidFill>
                  <a:srgbClr val="002060"/>
                </a:solidFill>
              </a:rPr>
              <a:t>Шамильского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района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  <a:endParaRPr lang="ru-RU" dirty="0">
              <a:solidFill>
                <a:srgbClr val="002060"/>
              </a:solidFill>
            </a:endParaRPr>
          </a:p>
          <a:p>
            <a:pPr algn="just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476672"/>
            <a:ext cx="2081724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12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-2187624"/>
            <a:ext cx="856895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332656"/>
            <a:ext cx="5937755" cy="11887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Все дорожные знаки делятся </a:t>
            </a:r>
            <a:r>
              <a:rPr lang="ru-RU" sz="3200" b="1" dirty="0" smtClean="0">
                <a:solidFill>
                  <a:srgbClr val="FF0000"/>
                </a:solidFill>
              </a:rPr>
              <a:t>на 8 групп</a:t>
            </a:r>
            <a:r>
              <a:rPr lang="ru-RU" sz="3200" b="1" dirty="0">
                <a:solidFill>
                  <a:srgbClr val="FF0000"/>
                </a:solidFill>
              </a:rPr>
              <a:t/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51521" y="1998136"/>
            <a:ext cx="6120679" cy="4455199"/>
          </a:xfrm>
        </p:spPr>
        <p:txBody>
          <a:bodyPr numCol="2">
            <a:noAutofit/>
          </a:bodyPr>
          <a:lstStyle/>
          <a:p>
            <a:r>
              <a:rPr lang="ru-RU" sz="1800" u="sng" dirty="0" smtClean="0">
                <a:solidFill>
                  <a:srgbClr val="002060"/>
                </a:solidFill>
              </a:rPr>
              <a:t>предупреждающие </a:t>
            </a:r>
            <a:r>
              <a:rPr lang="ru-RU" sz="1800" u="sng" dirty="0">
                <a:solidFill>
                  <a:srgbClr val="002060"/>
                </a:solidFill>
              </a:rPr>
              <a:t>знаки;</a:t>
            </a:r>
            <a:endParaRPr lang="ru-RU" sz="1800" dirty="0">
              <a:solidFill>
                <a:srgbClr val="002060"/>
              </a:solidFill>
            </a:endParaRPr>
          </a:p>
          <a:p>
            <a:r>
              <a:rPr lang="ru-RU" sz="1800" u="sng" dirty="0">
                <a:solidFill>
                  <a:srgbClr val="002060"/>
                </a:solidFill>
              </a:rPr>
              <a:t>знаки приоритета;</a:t>
            </a:r>
            <a:endParaRPr lang="ru-RU" sz="1800" dirty="0">
              <a:solidFill>
                <a:srgbClr val="002060"/>
              </a:solidFill>
            </a:endParaRPr>
          </a:p>
          <a:p>
            <a:r>
              <a:rPr lang="ru-RU" sz="1800" u="sng" dirty="0">
                <a:solidFill>
                  <a:srgbClr val="002060"/>
                </a:solidFill>
              </a:rPr>
              <a:t>запрещающие знаки;</a:t>
            </a:r>
            <a:endParaRPr lang="ru-RU" sz="1800" dirty="0">
              <a:solidFill>
                <a:srgbClr val="002060"/>
              </a:solidFill>
            </a:endParaRPr>
          </a:p>
          <a:p>
            <a:r>
              <a:rPr lang="ru-RU" sz="1800" u="sng" dirty="0">
                <a:solidFill>
                  <a:srgbClr val="002060"/>
                </a:solidFill>
              </a:rPr>
              <a:t>предписывающие знаки;</a:t>
            </a:r>
            <a:endParaRPr lang="ru-RU" sz="1800" dirty="0">
              <a:solidFill>
                <a:srgbClr val="002060"/>
              </a:solidFill>
            </a:endParaRPr>
          </a:p>
          <a:p>
            <a:r>
              <a:rPr lang="ru-RU" sz="1800" u="sng" dirty="0">
                <a:solidFill>
                  <a:srgbClr val="002060"/>
                </a:solidFill>
              </a:rPr>
              <a:t>знаки особых предписаний;</a:t>
            </a:r>
            <a:endParaRPr lang="ru-RU" sz="1800" dirty="0">
              <a:solidFill>
                <a:srgbClr val="002060"/>
              </a:solidFill>
            </a:endParaRPr>
          </a:p>
          <a:p>
            <a:r>
              <a:rPr lang="ru-RU" sz="1800" u="sng" dirty="0">
                <a:solidFill>
                  <a:srgbClr val="002060"/>
                </a:solidFill>
              </a:rPr>
              <a:t>информационные знаки;</a:t>
            </a:r>
            <a:endParaRPr lang="ru-RU" sz="1800" dirty="0">
              <a:solidFill>
                <a:srgbClr val="002060"/>
              </a:solidFill>
            </a:endParaRPr>
          </a:p>
          <a:p>
            <a:r>
              <a:rPr lang="ru-RU" sz="1800" u="sng" dirty="0">
                <a:solidFill>
                  <a:srgbClr val="002060"/>
                </a:solidFill>
              </a:rPr>
              <a:t>знаки сервиса;</a:t>
            </a:r>
            <a:endParaRPr lang="ru-RU" sz="1800" dirty="0">
              <a:solidFill>
                <a:srgbClr val="002060"/>
              </a:solidFill>
            </a:endParaRPr>
          </a:p>
          <a:p>
            <a:r>
              <a:rPr lang="ru-RU" sz="1800" u="sng" dirty="0">
                <a:solidFill>
                  <a:srgbClr val="002060"/>
                </a:solidFill>
              </a:rPr>
              <a:t>знаки дополнительной информации.</a:t>
            </a:r>
            <a:endParaRPr lang="ru-RU" sz="1800" dirty="0">
              <a:solidFill>
                <a:srgbClr val="002060"/>
              </a:solidFill>
            </a:endParaRPr>
          </a:p>
          <a:p>
            <a:pPr algn="just"/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Дорожные зна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139" y="2132856"/>
            <a:ext cx="5117325" cy="341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309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Предупреждающие </a:t>
            </a:r>
            <a:r>
              <a:rPr lang="ru-RU" sz="3200" b="1" dirty="0">
                <a:solidFill>
                  <a:srgbClr val="FF0000"/>
                </a:solidFill>
              </a:rPr>
              <a:t>знаки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http://krossovery.info/wp-content/uploads/2016/02/Znaki-dorojnogo-dvijeniya-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4082069" cy="487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krossovery.info/wp-content/uploads/2016/02/Znaki-dorojnogo-dvijeniya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41851"/>
            <a:ext cx="3744416" cy="494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742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Знаки </a:t>
            </a:r>
            <a:r>
              <a:rPr lang="ru-RU" sz="3200" b="1" dirty="0">
                <a:solidFill>
                  <a:srgbClr val="FF0000"/>
                </a:solidFill>
              </a:rPr>
              <a:t>приоритета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://krossovery.info/wp-content/uploads/2016/02/Znaki-dorojnogo-dvijeniya-4-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86"/>
          <a:stretch/>
        </p:blipFill>
        <p:spPr bwMode="auto">
          <a:xfrm>
            <a:off x="179512" y="980728"/>
            <a:ext cx="4176464" cy="286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krossovery.info/wp-content/uploads/2016/02/Znaki-dorojnogo-dvijeniya-4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9"/>
          <a:stretch/>
        </p:blipFill>
        <p:spPr bwMode="auto">
          <a:xfrm>
            <a:off x="4067944" y="3573016"/>
            <a:ext cx="4661248" cy="314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903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Запрещающие </a:t>
            </a:r>
            <a:r>
              <a:rPr lang="ru-RU" sz="3200" b="1" dirty="0">
                <a:solidFill>
                  <a:srgbClr val="FF0000"/>
                </a:solidFill>
              </a:rPr>
              <a:t>знаки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100" name="Picture 4" descr="Znaki dorojnogo dvijeniya (6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62135"/>
            <a:ext cx="3960440" cy="5134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Znaki dorojnogo dvijeniya (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1366"/>
            <a:ext cx="4032448" cy="5034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145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Предписывающие </a:t>
            </a:r>
            <a:r>
              <a:rPr lang="ru-RU" sz="3200" b="1" dirty="0">
                <a:solidFill>
                  <a:srgbClr val="FF0000"/>
                </a:solidFill>
              </a:rPr>
              <a:t>знаки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http://krossovery.info/wp-content/uploads/2016/02/Znaki-dorojnogo-dvijeniya-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1196752"/>
            <a:ext cx="6206213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121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Информационные </a:t>
            </a:r>
            <a:r>
              <a:rPr lang="ru-RU" sz="3200" b="1" dirty="0">
                <a:solidFill>
                  <a:srgbClr val="FF0000"/>
                </a:solidFill>
              </a:rPr>
              <a:t>знаки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http://krossovery.info/wp-content/uploads/2016/02/01-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58847"/>
            <a:ext cx="5924717" cy="589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132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Знаки сервиса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148" name="Picture 4" descr="http://krossovery.info/wp-content/uploads/2016/02/servic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302538" cy="334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279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7349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Знаки </a:t>
            </a:r>
            <a:r>
              <a:rPr lang="ru-RU" sz="3200" b="1" dirty="0">
                <a:solidFill>
                  <a:srgbClr val="FF0000"/>
                </a:solidFill>
              </a:rPr>
              <a:t>дополнительной информации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http://krossovery.info/wp-content/uploads/2016/02/dop-inf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51576"/>
            <a:ext cx="6974056" cy="582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5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5616" y="116632"/>
            <a:ext cx="691276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>
                <a:solidFill>
                  <a:srgbClr val="002060"/>
                </a:solidFill>
                <a:latin typeface="Helvetica Neue"/>
              </a:rPr>
              <a:t>Если на дороге случилась беда- срочно звоните</a:t>
            </a:r>
          </a:p>
          <a:p>
            <a:pPr algn="ctr">
              <a:lnSpc>
                <a:spcPct val="150000"/>
              </a:lnSpc>
            </a:pPr>
            <a:r>
              <a:rPr lang="ru-RU" sz="4000" b="1" dirty="0">
                <a:solidFill>
                  <a:srgbClr val="002060"/>
                </a:solidFill>
                <a:latin typeface="Helvetica Neue"/>
              </a:rPr>
              <a:t>по телефонам</a:t>
            </a:r>
          </a:p>
          <a:p>
            <a:pPr algn="ctr">
              <a:lnSpc>
                <a:spcPct val="150000"/>
              </a:lnSpc>
            </a:pPr>
            <a:r>
              <a:rPr lang="ru-RU" sz="4000" b="1" dirty="0">
                <a:solidFill>
                  <a:srgbClr val="FF0000"/>
                </a:solidFill>
                <a:latin typeface="Helvetica Neue"/>
              </a:rPr>
              <a:t>03</a:t>
            </a:r>
          </a:p>
          <a:p>
            <a:pPr algn="ctr">
              <a:lnSpc>
                <a:spcPct val="150000"/>
              </a:lnSpc>
            </a:pPr>
            <a:r>
              <a:rPr lang="ru-RU" sz="4000" b="1" dirty="0">
                <a:solidFill>
                  <a:srgbClr val="FF0000"/>
                </a:solidFill>
                <a:latin typeface="Helvetica Neue"/>
              </a:rPr>
              <a:t>02</a:t>
            </a:r>
            <a:endParaRPr lang="ru-RU" sz="4000" b="1" i="0" dirty="0">
              <a:solidFill>
                <a:srgbClr val="FF0000"/>
              </a:solidFill>
              <a:effectLst/>
              <a:latin typeface="Helvetica Neue"/>
            </a:endParaRPr>
          </a:p>
        </p:txBody>
      </p:sp>
      <p:pic>
        <p:nvPicPr>
          <p:cNvPr id="9218" name="Picture 2" descr="http://images.myshared.ru/9/902423/slide_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87" t="36750" r="30701" b="41201"/>
          <a:stretch/>
        </p:blipFill>
        <p:spPr bwMode="auto">
          <a:xfrm>
            <a:off x="5068516" y="3717032"/>
            <a:ext cx="2887860" cy="195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images.myshared.ru/9/902423/slide_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" t="70687" r="67451" b="6214"/>
          <a:stretch/>
        </p:blipFill>
        <p:spPr bwMode="auto">
          <a:xfrm>
            <a:off x="827584" y="3717032"/>
            <a:ext cx="2897886" cy="199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55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ЮНЫЙ ДРУГ! ПОМНИ И СОБЛЮДАЙ ДОРОЖНЫЕ ПРАВИЛА ВСЕГДА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88641"/>
            <a:ext cx="8256916" cy="626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89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621960" cy="1656184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rgbClr val="FF0000"/>
                </a:solidFill>
              </a:rPr>
              <a:t>Цель</a:t>
            </a:r>
            <a:r>
              <a:rPr lang="ru-RU" sz="2400" b="1" dirty="0">
                <a:solidFill>
                  <a:srgbClr val="002060"/>
                </a:solidFill>
              </a:rPr>
              <a:t> :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2000" b="1" dirty="0">
                <a:solidFill>
                  <a:srgbClr val="002060"/>
                </a:solidFill>
                <a:latin typeface="+mn-lt"/>
              </a:rPr>
              <a:t>Воспитание у детей культуры поведения на дорогах. Формирование устойчивых навыков безопасного поведения на улицах и дорогах.</a:t>
            </a: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2348880"/>
            <a:ext cx="4546848" cy="3960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Задачи</a:t>
            </a:r>
            <a:r>
              <a:rPr lang="ru-RU" b="1" dirty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1. Развитие дорожной грамотности детей.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2. Воспитание ответственности у детей за свое поведение.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3. Совершенствование </a:t>
            </a:r>
            <a:r>
              <a:rPr lang="ru-RU" dirty="0" smtClean="0">
                <a:solidFill>
                  <a:srgbClr val="002060"/>
                </a:solidFill>
              </a:rPr>
              <a:t>уровня </a:t>
            </a:r>
            <a:r>
              <a:rPr lang="ru-RU" dirty="0">
                <a:solidFill>
                  <a:srgbClr val="002060"/>
                </a:solidFill>
              </a:rPr>
              <a:t>накопленных практических навыков.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4. Подведение учащихся к мысли о необходимости соблюдения правил дорожного движения</a:t>
            </a:r>
            <a:r>
              <a:rPr lang="ru-RU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2348880"/>
            <a:ext cx="3976389" cy="374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563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013176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Желаю Вам безопасных и добрых дорог!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1266" name="Picture 2" descr="https://ds05.infourok.ru/uploads/ex/1364/001312ab-9e26e52b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6632"/>
            <a:ext cx="6127535" cy="459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83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404664"/>
            <a:ext cx="5904656" cy="224028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FF0000"/>
                </a:solidFill>
              </a:rPr>
              <a:t>ПОМНИТЕ!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Дисциплина на улицах, </a:t>
            </a:r>
            <a:r>
              <a:rPr lang="ru-RU" sz="3600" dirty="0">
                <a:solidFill>
                  <a:srgbClr val="002060"/>
                </a:solidFill>
              </a:rPr>
              <a:t>дорогах и в</a:t>
            </a:r>
            <a:r>
              <a:rPr lang="ru-RU" sz="3600" dirty="0" smtClean="0">
                <a:solidFill>
                  <a:srgbClr val="002060"/>
                </a:solidFill>
              </a:rPr>
              <a:t> транспорте – залог безопасности.</a:t>
            </a:r>
            <a:endParaRPr lang="ru-RU" sz="3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ru-RU" sz="3600" dirty="0"/>
          </a:p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4248" y="282886"/>
            <a:ext cx="1752600" cy="22402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4048" y="3945686"/>
            <a:ext cx="4032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Правильное поведение на дорогах, </a:t>
            </a:r>
            <a:r>
              <a:rPr lang="ru-RU" sz="2400" b="1" dirty="0" smtClean="0">
                <a:solidFill>
                  <a:srgbClr val="FF0000"/>
                </a:solidFill>
              </a:rPr>
              <a:t>показатель - культуры человека.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1256" b="10285"/>
          <a:stretch/>
        </p:blipFill>
        <p:spPr>
          <a:xfrm>
            <a:off x="251520" y="3140968"/>
            <a:ext cx="4608511" cy="314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88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7524" y="3081072"/>
            <a:ext cx="4140459" cy="3618368"/>
          </a:xfrm>
        </p:spPr>
        <p:txBody>
          <a:bodyPr>
            <a:no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</a:rPr>
              <a:t>   </a:t>
            </a:r>
            <a:r>
              <a:rPr lang="ru-RU" sz="16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С </a:t>
            </a:r>
            <a:r>
              <a:rPr lang="ru-RU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каждым годом в нашей стране растет плотность транспортных потоков на улицах и дорогах. </a:t>
            </a:r>
            <a:r>
              <a:rPr lang="ru-RU" sz="16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Растет число дорожно-транспортных </a:t>
            </a:r>
            <a:r>
              <a:rPr lang="ru-RU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происшествий. Все чаще и чаще их жертвами становятся дети. Поэтому обучение безопасности движения становится все более важной задачей. Особое значение и решение этой проблемы имеет заблаговременная и правильная подготовка наших пешеходов</a:t>
            </a:r>
            <a:r>
              <a:rPr lang="ru-RU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 Narrow" panose="020B0606020202030204" pitchFamily="34" charset="0"/>
              <a:cs typeface="AngsanaUPC" pitchFamily="18" charset="-34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1" y="16048"/>
            <a:ext cx="4925426" cy="33843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   Знайте</a:t>
            </a:r>
            <a:r>
              <a:rPr lang="ru-RU" sz="2000" b="1" dirty="0">
                <a:solidFill>
                  <a:srgbClr val="FF0000"/>
                </a:solidFill>
              </a:rPr>
              <a:t>!</a:t>
            </a:r>
            <a:endParaRPr lang="ru-RU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- Более </a:t>
            </a:r>
            <a:r>
              <a:rPr lang="ru-RU" sz="2000" b="1" dirty="0">
                <a:solidFill>
                  <a:srgbClr val="002060"/>
                </a:solidFill>
              </a:rPr>
              <a:t>260.000 детей ежегодно умирают в результате аварий на дорогах во всём </a:t>
            </a:r>
            <a:r>
              <a:rPr lang="ru-RU" sz="2000" b="1" dirty="0" smtClean="0">
                <a:solidFill>
                  <a:srgbClr val="002060"/>
                </a:solidFill>
              </a:rPr>
              <a:t>мире.</a:t>
            </a:r>
            <a:endParaRPr lang="ru-RU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- 10 </a:t>
            </a:r>
            <a:r>
              <a:rPr lang="ru-RU" sz="2000" b="1" dirty="0">
                <a:solidFill>
                  <a:srgbClr val="002060"/>
                </a:solidFill>
              </a:rPr>
              <a:t>миллионов получают травмы различной степени тяжести.</a:t>
            </a:r>
            <a:endParaRPr lang="ru-RU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- По </a:t>
            </a:r>
            <a:r>
              <a:rPr lang="ru-RU" sz="2000" b="1" dirty="0">
                <a:solidFill>
                  <a:srgbClr val="002060"/>
                </a:solidFill>
              </a:rPr>
              <a:t>причине ДТП в России умирают более 4400 детей каждый год.</a:t>
            </a:r>
            <a:endParaRPr lang="ru-RU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600" b="1" cap="small" dirty="0">
                <a:solidFill>
                  <a:srgbClr val="800080"/>
                </a:solidFill>
                <a:latin typeface="Times New Roman" pitchFamily="18" charset="0"/>
                <a:ea typeface="+mj-ea"/>
                <a:cs typeface="AngsanaUPC" pitchFamily="18" charset="-34"/>
              </a:rPr>
              <a:t/>
            </a:r>
            <a:br>
              <a:rPr lang="ru-RU" sz="1600" b="1" cap="small" dirty="0">
                <a:solidFill>
                  <a:srgbClr val="800080"/>
                </a:solidFill>
                <a:latin typeface="Times New Roman" pitchFamily="18" charset="0"/>
                <a:ea typeface="+mj-ea"/>
                <a:cs typeface="AngsanaUPC" pitchFamily="18" charset="-34"/>
              </a:rPr>
            </a:br>
            <a:r>
              <a:rPr lang="ru-RU" sz="1600" b="1" cap="small" dirty="0">
                <a:solidFill>
                  <a:srgbClr val="800080"/>
                </a:solidFill>
                <a:latin typeface="Times New Roman" pitchFamily="18" charset="0"/>
                <a:ea typeface="+mj-ea"/>
                <a:cs typeface="AngsanaUPC" pitchFamily="18" charset="-34"/>
              </a:rPr>
              <a:t>                                                                                          </a:t>
            </a:r>
            <a:br>
              <a:rPr lang="ru-RU" sz="1600" b="1" cap="small" dirty="0">
                <a:solidFill>
                  <a:srgbClr val="800080"/>
                </a:solidFill>
                <a:latin typeface="Times New Roman" pitchFamily="18" charset="0"/>
                <a:ea typeface="+mj-ea"/>
                <a:cs typeface="AngsanaUPC" pitchFamily="18" charset="-34"/>
              </a:rPr>
            </a:br>
            <a:endParaRPr lang="ru-RU" sz="1600" b="1" dirty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38976"/>
            <a:ext cx="3417540" cy="226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3212087"/>
            <a:ext cx="3989323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72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92" y="274638"/>
            <a:ext cx="4776872" cy="2074242"/>
          </a:xfrm>
        </p:spPr>
        <p:txBody>
          <a:bodyPr numCol="1"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Статистика дорожно-транспортных </a:t>
            </a:r>
            <a:r>
              <a:rPr lang="ru-RU" b="1" dirty="0" smtClean="0">
                <a:solidFill>
                  <a:srgbClr val="FF0000"/>
                </a:solidFill>
              </a:rPr>
              <a:t>происшествий за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9 месяцев 2020 года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852936"/>
            <a:ext cx="8424936" cy="3837040"/>
          </a:xfrm>
        </p:spPr>
        <p:txBody>
          <a:bodyPr>
            <a:noAutofit/>
          </a:bodyPr>
          <a:lstStyle/>
          <a:p>
            <a:pPr lvl="0" algn="just">
              <a:buClr>
                <a:srgbClr val="FE8637"/>
              </a:buClr>
            </a:pPr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За </a:t>
            </a: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10 месяцев </a:t>
            </a:r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2020 </a:t>
            </a: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года на территории </a:t>
            </a:r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республики Дагестан </a:t>
            </a: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зарегистрировано 151 дорожно-транспортное происшествие, в результате которых погибли 13 детей в возрасте до 16 лет и 175 получили ранения. </a:t>
            </a:r>
            <a:endParaRPr lang="ru-RU" sz="1600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lvl="0" algn="just">
              <a:buClr>
                <a:srgbClr val="FE8637"/>
              </a:buClr>
            </a:pPr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период с 1 по 25 </a:t>
            </a:r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ноября </a:t>
            </a: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совершено 112 дорожно-транспортных происшествий, в которых погибли 29 и получили ранения 148 человек, в том числе погибли 3 и ранены 9 детей в возрасте до 16 лет. </a:t>
            </a:r>
            <a:endParaRPr lang="ru-RU" sz="1600" dirty="0">
              <a:solidFill>
                <a:srgbClr val="002060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lvl="0" algn="just">
              <a:buClr>
                <a:srgbClr val="FE8637"/>
              </a:buClr>
            </a:pP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</a:rPr>
              <a:t>Проведенный анализ дорожно-транспортных происшествий с участием несовершеннолетних свидетельствует, что в получении травм и гибели детей виновны в основном, сами взрослые, как водители транспортных средств, так и сопровождающие детей лица, которые безответственно относились к их безопасности при перевозке на автотранспорте и переходе проезжей части дороги.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241545"/>
            <a:ext cx="3072000" cy="23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768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68072"/>
            <a:ext cx="8064896" cy="154876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Основные ситуации «дорожные ловушки», в которые обычно попадают дети, можно объединить в 5 групп: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132856"/>
            <a:ext cx="8424936" cy="4248472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«</a:t>
            </a:r>
            <a:r>
              <a:rPr lang="ru-RU" dirty="0">
                <a:solidFill>
                  <a:srgbClr val="002060"/>
                </a:solidFill>
              </a:rPr>
              <a:t>Закрытый обзор» - дети и водители не видят и не могут видеть друг друга. </a:t>
            </a:r>
            <a:endParaRPr lang="ru-RU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«Отвлечение </a:t>
            </a:r>
            <a:r>
              <a:rPr lang="ru-RU" dirty="0">
                <a:solidFill>
                  <a:srgbClr val="002060"/>
                </a:solidFill>
              </a:rPr>
              <a:t>внимания» - ребёнок не замечает опасности, потому что его взгляд прикован к цели на другой стороне улицы или на проезжей части, угол бокового зрения сужен, ребёнок спешит. </a:t>
            </a:r>
            <a:endParaRPr lang="ru-RU" dirty="0" smtClean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«Пустынная </a:t>
            </a:r>
            <a:r>
              <a:rPr lang="ru-RU" dirty="0">
                <a:solidFill>
                  <a:srgbClr val="002060"/>
                </a:solidFill>
              </a:rPr>
              <a:t>улица» - ребёнок не замечает опасности, будучи уверен, что машин нет (их давно не было), и выходит или выбегает на дорогу, не осмотрев её. </a:t>
            </a:r>
          </a:p>
          <a:p>
            <a:pPr marL="457200" indent="-45720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«Середина </a:t>
            </a:r>
            <a:r>
              <a:rPr lang="ru-RU" dirty="0">
                <a:solidFill>
                  <a:srgbClr val="002060"/>
                </a:solidFill>
              </a:rPr>
              <a:t>проезжей части» - дети не обращают внимания на машину, проезжающую за спиной. </a:t>
            </a:r>
          </a:p>
          <a:p>
            <a:pPr marL="457200" indent="-45720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«</a:t>
            </a:r>
            <a:r>
              <a:rPr lang="ru-RU" dirty="0">
                <a:solidFill>
                  <a:srgbClr val="002060"/>
                </a:solidFill>
              </a:rPr>
              <a:t>Родители с детьми» - дети вырываются из рук родителей, родители не привлекают детей к наблюдению за дорожным движением; дети менее осторожны в присутствии взрослых и других детей.</a:t>
            </a:r>
          </a:p>
        </p:txBody>
      </p:sp>
    </p:spTree>
    <p:extLst>
      <p:ext uri="{BB962C8B-B14F-4D97-AF65-F5344CB8AC3E}">
        <p14:creationId xmlns:p14="http://schemas.microsoft.com/office/powerpoint/2010/main" val="2615604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221088"/>
            <a:ext cx="8064897" cy="182279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</a:rPr>
              <a:t>ПОМНИТЕ!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002060"/>
                </a:solidFill>
              </a:rPr>
              <a:t>Не </a:t>
            </a:r>
            <a:r>
              <a:rPr lang="ru-RU" b="1" dirty="0">
                <a:solidFill>
                  <a:srgbClr val="002060"/>
                </a:solidFill>
              </a:rPr>
              <a:t>будьте равнодушными прохожими, помогите маленькому пешеходу, оказавшемуся в трудной ситуации на дороге. Удержите его от шалостей и опрометчивых действий.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38" t="24327" r="3242" b="6746"/>
          <a:stretch/>
        </p:blipFill>
        <p:spPr>
          <a:xfrm>
            <a:off x="827583" y="44624"/>
            <a:ext cx="7488833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352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169863"/>
            <a:ext cx="8496300" cy="6481762"/>
          </a:xfrm>
        </p:spPr>
        <p:txBody>
          <a:bodyPr numCol="2"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332656"/>
            <a:ext cx="4029238" cy="280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3861048"/>
            <a:ext cx="792088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Helvetica Neue"/>
              </a:rPr>
              <a:t>Причины</a:t>
            </a:r>
            <a:r>
              <a:rPr lang="ru-RU" sz="2400" dirty="0" smtClean="0">
                <a:solidFill>
                  <a:srgbClr val="FF0000"/>
                </a:solidFill>
                <a:latin typeface="Helvetica Neue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Helvetica Neue"/>
              </a:rPr>
              <a:t>гибели </a:t>
            </a:r>
            <a:r>
              <a:rPr lang="ru-RU" sz="2400" b="1" dirty="0">
                <a:solidFill>
                  <a:srgbClr val="FF0000"/>
                </a:solidFill>
                <a:latin typeface="Helvetica Neue"/>
              </a:rPr>
              <a:t>и травматизма детей на </a:t>
            </a:r>
            <a:r>
              <a:rPr lang="ru-RU" sz="2400" b="1" dirty="0" smtClean="0">
                <a:solidFill>
                  <a:srgbClr val="FF0000"/>
                </a:solidFill>
                <a:latin typeface="Helvetica Neue"/>
              </a:rPr>
              <a:t>дорогах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Helvetica Neue"/>
            </a:endParaRPr>
          </a:p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-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Игры на проезжей части;</a:t>
            </a:r>
          </a:p>
          <a:p>
            <a:r>
              <a:rPr lang="ru-RU" sz="2000" dirty="0">
                <a:solidFill>
                  <a:srgbClr val="333333"/>
                </a:solidFill>
                <a:latin typeface="Helvetica Neue"/>
              </a:rPr>
              <a:t>-Не пристегнутый ремень безопасности;</a:t>
            </a:r>
          </a:p>
          <a:p>
            <a:r>
              <a:rPr lang="ru-RU" sz="2000" dirty="0">
                <a:solidFill>
                  <a:srgbClr val="333333"/>
                </a:solidFill>
                <a:latin typeface="Helvetica Neue"/>
              </a:rPr>
              <a:t>-Переход улицы в неположенном месте и на красный свет и т. д.</a:t>
            </a:r>
          </a:p>
          <a:p>
            <a:r>
              <a:rPr lang="ru-RU" sz="2000" dirty="0">
                <a:solidFill>
                  <a:srgbClr val="333333"/>
                </a:solidFill>
                <a:latin typeface="Helvetica Neue"/>
              </a:rPr>
              <a:t>-Невнимательность при переходе дороги</a:t>
            </a:r>
          </a:p>
          <a:p>
            <a:r>
              <a:rPr lang="ru-RU" sz="2000" dirty="0">
                <a:solidFill>
                  <a:srgbClr val="333333"/>
                </a:solidFill>
                <a:latin typeface="Helvetica Neue"/>
              </a:rPr>
              <a:t>-Не соблюдение правил безопасности</a:t>
            </a:r>
            <a:endParaRPr lang="ru-RU" sz="2000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288341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36904" cy="144016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Helvetica Neue"/>
              </a:rPr>
              <a:t>Предрасположенность детей к несчастным случаям на дороге обусловлена особенностями психофизиологического развития, такими как: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Helvetica Neue"/>
              </a:rPr>
              <a:t/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Helvetica Neue"/>
              </a:rPr>
            </a:br>
            <a:endParaRPr lang="ru-RU" sz="2000" b="1" dirty="0">
              <a:solidFill>
                <a:schemeClr val="accent1">
                  <a:lumMod val="75000"/>
                </a:schemeClr>
              </a:solidFill>
              <a:latin typeface="Helvetica Neue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276872"/>
            <a:ext cx="3657600" cy="27432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09120" y="1600200"/>
            <a:ext cx="4983360" cy="5069160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Helvetica Neue"/>
              </a:rPr>
              <a:t>- </a:t>
            </a:r>
            <a:r>
              <a:rPr lang="ru-RU" sz="1400" b="1" dirty="0">
                <a:solidFill>
                  <a:srgbClr val="002060"/>
                </a:solidFill>
                <a:latin typeface="Helvetica Neue"/>
              </a:rPr>
              <a:t>неустойчивость и быстрое истощение нервной системы;</a:t>
            </a:r>
          </a:p>
          <a:p>
            <a:r>
              <a:rPr lang="ru-RU" sz="1400" b="1" dirty="0">
                <a:solidFill>
                  <a:srgbClr val="002060"/>
                </a:solidFill>
                <a:latin typeface="Helvetica Neue"/>
              </a:rPr>
              <a:t>- неспособность адекватно оценивать обстановку;</a:t>
            </a:r>
          </a:p>
          <a:p>
            <a:r>
              <a:rPr lang="ru-RU" sz="1400" b="1" dirty="0">
                <a:solidFill>
                  <a:srgbClr val="002060"/>
                </a:solidFill>
                <a:latin typeface="Helvetica Neue"/>
              </a:rPr>
              <a:t>- быстрое образование и исчезновение условных рефлексов;</a:t>
            </a:r>
          </a:p>
          <a:p>
            <a:r>
              <a:rPr lang="ru-RU" sz="1400" b="1" dirty="0">
                <a:solidFill>
                  <a:srgbClr val="002060"/>
                </a:solidFill>
                <a:latin typeface="Helvetica Neue"/>
              </a:rPr>
              <a:t>- преобладание процессов возбуждения над процессами торможения;</a:t>
            </a:r>
          </a:p>
          <a:p>
            <a:r>
              <a:rPr lang="ru-RU" sz="1400" b="1" dirty="0">
                <a:solidFill>
                  <a:srgbClr val="002060"/>
                </a:solidFill>
                <a:latin typeface="Helvetica Neue"/>
              </a:rPr>
              <a:t>- преобладание потребности в движении над осторожностью;</a:t>
            </a:r>
          </a:p>
          <a:p>
            <a:r>
              <a:rPr lang="ru-RU" sz="1400" b="1" dirty="0">
                <a:solidFill>
                  <a:srgbClr val="002060"/>
                </a:solidFill>
                <a:latin typeface="Helvetica Neue"/>
              </a:rPr>
              <a:t>- стремление подражать взрослым;</a:t>
            </a:r>
          </a:p>
          <a:p>
            <a:r>
              <a:rPr lang="ru-RU" sz="1400" b="1" dirty="0">
                <a:solidFill>
                  <a:srgbClr val="002060"/>
                </a:solidFill>
                <a:latin typeface="Helvetica Neue"/>
              </a:rPr>
              <a:t>- недостаток знаний об источниках опасности;</a:t>
            </a:r>
          </a:p>
          <a:p>
            <a:r>
              <a:rPr lang="ru-RU" sz="1400" b="1" dirty="0">
                <a:solidFill>
                  <a:srgbClr val="002060"/>
                </a:solidFill>
                <a:latin typeface="Helvetica Neue"/>
              </a:rPr>
              <a:t>- отсутствие способности отделять главное от второстепенного;</a:t>
            </a:r>
          </a:p>
          <a:p>
            <a:r>
              <a:rPr lang="ru-RU" sz="1400" b="1" dirty="0">
                <a:solidFill>
                  <a:srgbClr val="002060"/>
                </a:solidFill>
                <a:latin typeface="Helvetica Neue"/>
              </a:rPr>
              <a:t>- переоценка своих возможностей в реальной ситуации;</a:t>
            </a:r>
          </a:p>
          <a:p>
            <a:r>
              <a:rPr lang="ru-RU" sz="1400" b="1" dirty="0">
                <a:solidFill>
                  <a:srgbClr val="002060"/>
                </a:solidFill>
                <a:latin typeface="Helvetica Neue"/>
              </a:rPr>
              <a:t>- неадекватная реакция на сильные резкие раздражители и др.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9493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673</TotalTime>
  <Words>695</Words>
  <Application>Microsoft Office PowerPoint</Application>
  <PresentationFormat>Экран (4:3)</PresentationFormat>
  <Paragraphs>95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AngsanaUPC</vt:lpstr>
      <vt:lpstr>Arial</vt:lpstr>
      <vt:lpstr>Arial Black</vt:lpstr>
      <vt:lpstr>Arial Narrow</vt:lpstr>
      <vt:lpstr>Calibri</vt:lpstr>
      <vt:lpstr>Corbel</vt:lpstr>
      <vt:lpstr>Gill Sans MT</vt:lpstr>
      <vt:lpstr>Helvetica Neue</vt:lpstr>
      <vt:lpstr>Times New Roman</vt:lpstr>
      <vt:lpstr>Parcel</vt:lpstr>
      <vt:lpstr>Профилактика детского  дорожно-транспортного травматизма  в общеобразовательном учреждении  </vt:lpstr>
      <vt:lpstr>Цель : Воспитание у детей культуры поведения на дорогах. Формирование устойчивых навыков безопасного поведения на улицах и дорогах. </vt:lpstr>
      <vt:lpstr>Презентация PowerPoint</vt:lpstr>
      <vt:lpstr>   С каждым годом в нашей стране растет плотность транспортных потоков на улицах и дорогах. Растет число дорожно-транспортных происшествий. Все чаще и чаще их жертвами становятся дети. Поэтому обучение безопасности движения становится все более важной задачей. Особое значение и решение этой проблемы имеет заблаговременная и правильная подготовка наших пешеходов.</vt:lpstr>
      <vt:lpstr>Статистика дорожно-транспортных происшествий за  9 месяцев 2020 года</vt:lpstr>
      <vt:lpstr>Основные ситуации «дорожные ловушки», в которые обычно попадают дети, можно объединить в 5 групп:</vt:lpstr>
      <vt:lpstr> </vt:lpstr>
      <vt:lpstr>Презентация PowerPoint</vt:lpstr>
      <vt:lpstr>Предрасположенность детей к несчастным случаям на дороге обусловлена особенностями психофизиологического развития, такими как: </vt:lpstr>
      <vt:lpstr>Все дорожные знаки делятся на 8 групп </vt:lpstr>
      <vt:lpstr>Предупреждающие знаки</vt:lpstr>
      <vt:lpstr>Знаки приоритета</vt:lpstr>
      <vt:lpstr>Запрещающие знаки</vt:lpstr>
      <vt:lpstr>Предписывающие знаки</vt:lpstr>
      <vt:lpstr>Информационные знаки</vt:lpstr>
      <vt:lpstr>Знаки сервиса</vt:lpstr>
      <vt:lpstr>Знаки дополнительной информации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детского  дорожно-транспортного травматизма  в общеобразовательном учреждении</dc:title>
  <dc:creator>Роман</dc:creator>
  <cp:lastModifiedBy>Пользователь</cp:lastModifiedBy>
  <cp:revision>58</cp:revision>
  <cp:lastPrinted>2020-12-08T12:27:48Z</cp:lastPrinted>
  <dcterms:created xsi:type="dcterms:W3CDTF">2012-12-02T10:32:08Z</dcterms:created>
  <dcterms:modified xsi:type="dcterms:W3CDTF">2020-12-08T13:37:52Z</dcterms:modified>
</cp:coreProperties>
</file>